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456" r:id="rId3"/>
    <p:sldId id="462" r:id="rId4"/>
    <p:sldId id="503" r:id="rId5"/>
    <p:sldId id="487" r:id="rId6"/>
    <p:sldId id="488" r:id="rId7"/>
    <p:sldId id="494" r:id="rId8"/>
    <p:sldId id="498" r:id="rId9"/>
    <p:sldId id="497" r:id="rId10"/>
    <p:sldId id="493" r:id="rId11"/>
    <p:sldId id="495" r:id="rId12"/>
    <p:sldId id="496" r:id="rId13"/>
    <p:sldId id="486" r:id="rId14"/>
    <p:sldId id="362" r:id="rId15"/>
    <p:sldId id="461" r:id="rId16"/>
    <p:sldId id="455" r:id="rId17"/>
    <p:sldId id="397" r:id="rId18"/>
    <p:sldId id="406" r:id="rId19"/>
    <p:sldId id="407" r:id="rId20"/>
    <p:sldId id="405" r:id="rId21"/>
    <p:sldId id="408" r:id="rId22"/>
    <p:sldId id="419" r:id="rId23"/>
    <p:sldId id="459" r:id="rId24"/>
    <p:sldId id="469" r:id="rId25"/>
    <p:sldId id="480" r:id="rId26"/>
    <p:sldId id="502" r:id="rId27"/>
    <p:sldId id="417" r:id="rId28"/>
    <p:sldId id="398" r:id="rId29"/>
    <p:sldId id="383" r:id="rId30"/>
    <p:sldId id="418" r:id="rId31"/>
    <p:sldId id="416" r:id="rId32"/>
    <p:sldId id="505" r:id="rId33"/>
    <p:sldId id="368" r:id="rId34"/>
    <p:sldId id="373" r:id="rId35"/>
    <p:sldId id="409" r:id="rId36"/>
    <p:sldId id="402" r:id="rId37"/>
    <p:sldId id="415" r:id="rId38"/>
    <p:sldId id="404" r:id="rId39"/>
    <p:sldId id="401" r:id="rId40"/>
    <p:sldId id="420" r:id="rId41"/>
    <p:sldId id="421" r:id="rId42"/>
    <p:sldId id="422" r:id="rId43"/>
    <p:sldId id="489" r:id="rId44"/>
    <p:sldId id="490" r:id="rId45"/>
    <p:sldId id="491" r:id="rId46"/>
    <p:sldId id="492" r:id="rId47"/>
    <p:sldId id="499" r:id="rId48"/>
    <p:sldId id="500" r:id="rId49"/>
    <p:sldId id="501" r:id="rId50"/>
    <p:sldId id="458" r:id="rId51"/>
    <p:sldId id="470" r:id="rId52"/>
    <p:sldId id="474" r:id="rId53"/>
    <p:sldId id="476" r:id="rId54"/>
    <p:sldId id="475" r:id="rId55"/>
    <p:sldId id="477" r:id="rId56"/>
    <p:sldId id="478" r:id="rId57"/>
    <p:sldId id="479" r:id="rId58"/>
    <p:sldId id="471" r:id="rId59"/>
    <p:sldId id="467" r:id="rId60"/>
    <p:sldId id="464" r:id="rId61"/>
    <p:sldId id="481" r:id="rId62"/>
    <p:sldId id="482" r:id="rId63"/>
    <p:sldId id="484" r:id="rId64"/>
    <p:sldId id="483" r:id="rId65"/>
    <p:sldId id="472" r:id="rId66"/>
    <p:sldId id="473" r:id="rId67"/>
    <p:sldId id="463" r:id="rId68"/>
    <p:sldId id="446" r:id="rId69"/>
    <p:sldId id="444" r:id="rId70"/>
    <p:sldId id="429" r:id="rId71"/>
    <p:sldId id="424" r:id="rId72"/>
    <p:sldId id="425" r:id="rId73"/>
    <p:sldId id="411" r:id="rId74"/>
    <p:sldId id="426" r:id="rId75"/>
    <p:sldId id="427" r:id="rId76"/>
    <p:sldId id="506" r:id="rId77"/>
    <p:sldId id="428" r:id="rId78"/>
    <p:sldId id="430" r:id="rId79"/>
    <p:sldId id="431" r:id="rId80"/>
    <p:sldId id="460" r:id="rId81"/>
    <p:sldId id="450" r:id="rId82"/>
    <p:sldId id="449" r:id="rId83"/>
    <p:sldId id="448" r:id="rId84"/>
    <p:sldId id="451" r:id="rId85"/>
    <p:sldId id="457" r:id="rId86"/>
    <p:sldId id="432" r:id="rId87"/>
    <p:sldId id="270" r:id="rId88"/>
    <p:sldId id="447" r:id="rId89"/>
    <p:sldId id="412" r:id="rId90"/>
    <p:sldId id="445" r:id="rId91"/>
    <p:sldId id="423" r:id="rId92"/>
    <p:sldId id="434" r:id="rId93"/>
    <p:sldId id="410" r:id="rId94"/>
    <p:sldId id="433" r:id="rId95"/>
    <p:sldId id="507" r:id="rId96"/>
    <p:sldId id="436" r:id="rId97"/>
    <p:sldId id="485" r:id="rId98"/>
    <p:sldId id="438" r:id="rId99"/>
    <p:sldId id="437" r:id="rId100"/>
    <p:sldId id="439" r:id="rId101"/>
    <p:sldId id="440" r:id="rId102"/>
    <p:sldId id="441" r:id="rId103"/>
    <p:sldId id="442" r:id="rId104"/>
    <p:sldId id="443" r:id="rId105"/>
    <p:sldId id="453" r:id="rId106"/>
    <p:sldId id="466" r:id="rId107"/>
    <p:sldId id="465" r:id="rId108"/>
    <p:sldId id="504" r:id="rId109"/>
    <p:sldId id="452" r:id="rId110"/>
    <p:sldId id="389" r:id="rId111"/>
    <p:sldId id="396" r:id="rId112"/>
  </p:sldIdLst>
  <p:sldSz cx="9144000" cy="6858000" type="screen4x3"/>
  <p:notesSz cx="6888163" cy="100218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6119" autoAdjust="0"/>
  </p:normalViewPr>
  <p:slideViewPr>
    <p:cSldViewPr>
      <p:cViewPr varScale="1">
        <p:scale>
          <a:sx n="68" d="100"/>
          <a:sy n="68" d="100"/>
        </p:scale>
        <p:origin x="7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948"/>
    </p:cViewPr>
  </p:sorterViewPr>
  <p:notesViewPr>
    <p:cSldViewPr>
      <p:cViewPr varScale="1">
        <p:scale>
          <a:sx n="62" d="100"/>
          <a:sy n="62" d="100"/>
        </p:scale>
        <p:origin x="-2934" y="-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lnai%20B&#233;la\Documents\V&#237;zm&#369;-politika\Fogyaszt&#225;s_&#225;rak\v&#237;z-csatorna&#225;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lnai%20B&#233;la\Documents\V&#237;zm&#369;-politika\Fogyaszt&#225;s_&#225;rak\v&#237;z-csatorna&#225;r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7693498190777726"/>
          <c:y val="0.22715134826289174"/>
          <c:w val="0.56061066999500053"/>
          <c:h val="0.66172766518005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'[víz-csatornaár.xls]Vízcsatdíj'!$H$2</c:f>
              <c:strCache>
                <c:ptCount val="1"/>
                <c:pt idx="0">
                  <c:v>V+CS árbevétel</c:v>
                </c:pt>
              </c:strCache>
            </c:strRef>
          </c:tx>
          <c:marker>
            <c:symbol val="none"/>
          </c:marker>
          <c:xVal>
            <c:numRef>
              <c:f>'[víz-csatornaár.xls]Vízcsatdíj'!$G$3:$G$33</c:f>
              <c:numCache>
                <c:formatCode>General</c:formatCode>
                <c:ptCount val="31"/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</c:numCache>
            </c:numRef>
          </c:xVal>
          <c:yVal>
            <c:numRef>
              <c:f>'[víz-csatornaár.xls]Vízcsatdíj'!$H$3:$H$33</c:f>
              <c:numCache>
                <c:formatCode>General</c:formatCode>
                <c:ptCount val="31"/>
                <c:pt idx="1">
                  <c:v>165692346</c:v>
                </c:pt>
                <c:pt idx="2">
                  <c:v>169296430.19999999</c:v>
                </c:pt>
                <c:pt idx="3">
                  <c:v>381173781.59999979</c:v>
                </c:pt>
                <c:pt idx="4">
                  <c:v>373008525.59999979</c:v>
                </c:pt>
                <c:pt idx="5">
                  <c:v>370568914.80000001</c:v>
                </c:pt>
                <c:pt idx="6">
                  <c:v>373738116</c:v>
                </c:pt>
                <c:pt idx="7">
                  <c:v>384983268</c:v>
                </c:pt>
                <c:pt idx="8">
                  <c:v>378746605.19999999</c:v>
                </c:pt>
                <c:pt idx="9">
                  <c:v>385397587.19999999</c:v>
                </c:pt>
                <c:pt idx="10">
                  <c:v>382738773.59999979</c:v>
                </c:pt>
                <c:pt idx="11">
                  <c:v>3616959302.2000003</c:v>
                </c:pt>
                <c:pt idx="12">
                  <c:v>5251593847.5</c:v>
                </c:pt>
                <c:pt idx="13">
                  <c:v>6572389104</c:v>
                </c:pt>
                <c:pt idx="14">
                  <c:v>10368116577</c:v>
                </c:pt>
                <c:pt idx="15">
                  <c:v>12450938507.9</c:v>
                </c:pt>
                <c:pt idx="16">
                  <c:v>11485531600</c:v>
                </c:pt>
                <c:pt idx="17">
                  <c:v>21561882083</c:v>
                </c:pt>
                <c:pt idx="18">
                  <c:v>26558414658.299999</c:v>
                </c:pt>
                <c:pt idx="19">
                  <c:v>30793767259.900005</c:v>
                </c:pt>
                <c:pt idx="20">
                  <c:v>33532986188.799999</c:v>
                </c:pt>
                <c:pt idx="21">
                  <c:v>40003304574.099998</c:v>
                </c:pt>
                <c:pt idx="22">
                  <c:v>42715116586.800003</c:v>
                </c:pt>
                <c:pt idx="23">
                  <c:v>46515895000</c:v>
                </c:pt>
                <c:pt idx="24">
                  <c:v>48842558805.600006</c:v>
                </c:pt>
                <c:pt idx="25">
                  <c:v>57392829737.600006</c:v>
                </c:pt>
                <c:pt idx="26">
                  <c:v>62671175104.380013</c:v>
                </c:pt>
                <c:pt idx="27">
                  <c:v>63530211097.599998</c:v>
                </c:pt>
                <c:pt idx="28">
                  <c:v>72432537996.479996</c:v>
                </c:pt>
                <c:pt idx="29">
                  <c:v>74757628546.199997</c:v>
                </c:pt>
                <c:pt idx="30">
                  <c:v>81976058955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16-4860-8F1C-16B1DFCB3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759168"/>
        <c:axId val="415215616"/>
      </c:scatterChart>
      <c:valAx>
        <c:axId val="41475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5215616"/>
        <c:crosses val="autoZero"/>
        <c:crossBetween val="midCat"/>
      </c:valAx>
      <c:valAx>
        <c:axId val="4152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7591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'[víz-csatornaár.xls]Vízcsatdíj'!$H$2</c:f>
              <c:strCache>
                <c:ptCount val="1"/>
                <c:pt idx="0">
                  <c:v>V+CS árbevétel</c:v>
                </c:pt>
              </c:strCache>
            </c:strRef>
          </c:tx>
          <c:marker>
            <c:symbol val="none"/>
          </c:marker>
          <c:xVal>
            <c:numRef>
              <c:f>'[víz-csatornaár.xls]Vízcsatdíj'!$G$3:$G$33</c:f>
              <c:numCache>
                <c:formatCode>General</c:formatCode>
                <c:ptCount val="31"/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</c:numCache>
            </c:numRef>
          </c:xVal>
          <c:yVal>
            <c:numRef>
              <c:f>'[víz-csatornaár.xls]Vízcsatdíj'!$H$3:$H$33</c:f>
              <c:numCache>
                <c:formatCode>General</c:formatCode>
                <c:ptCount val="31"/>
                <c:pt idx="1">
                  <c:v>165692346</c:v>
                </c:pt>
                <c:pt idx="2">
                  <c:v>169296430.19999999</c:v>
                </c:pt>
                <c:pt idx="3">
                  <c:v>381173781.59999979</c:v>
                </c:pt>
                <c:pt idx="4">
                  <c:v>373008525.59999979</c:v>
                </c:pt>
                <c:pt idx="5">
                  <c:v>370568914.80000001</c:v>
                </c:pt>
                <c:pt idx="6">
                  <c:v>373738116</c:v>
                </c:pt>
                <c:pt idx="7">
                  <c:v>384983268</c:v>
                </c:pt>
                <c:pt idx="8">
                  <c:v>378746605.19999999</c:v>
                </c:pt>
                <c:pt idx="9">
                  <c:v>385397587.19999999</c:v>
                </c:pt>
                <c:pt idx="10">
                  <c:v>382738773.59999979</c:v>
                </c:pt>
                <c:pt idx="11">
                  <c:v>3616959302.2000003</c:v>
                </c:pt>
                <c:pt idx="12">
                  <c:v>5251593847.5</c:v>
                </c:pt>
                <c:pt idx="13">
                  <c:v>6572389104</c:v>
                </c:pt>
                <c:pt idx="14">
                  <c:v>10368116577</c:v>
                </c:pt>
                <c:pt idx="15">
                  <c:v>12450938507.9</c:v>
                </c:pt>
                <c:pt idx="16">
                  <c:v>11485531600</c:v>
                </c:pt>
                <c:pt idx="17">
                  <c:v>21561882083</c:v>
                </c:pt>
                <c:pt idx="18">
                  <c:v>26558414658.299999</c:v>
                </c:pt>
                <c:pt idx="19">
                  <c:v>30793767259.900005</c:v>
                </c:pt>
                <c:pt idx="20">
                  <c:v>33532986188.799999</c:v>
                </c:pt>
                <c:pt idx="21">
                  <c:v>40003304574.099998</c:v>
                </c:pt>
                <c:pt idx="22">
                  <c:v>42715116586.800003</c:v>
                </c:pt>
                <c:pt idx="23">
                  <c:v>46515895000</c:v>
                </c:pt>
                <c:pt idx="24">
                  <c:v>48842558805.600006</c:v>
                </c:pt>
                <c:pt idx="25">
                  <c:v>57392829737.600006</c:v>
                </c:pt>
                <c:pt idx="26">
                  <c:v>62671175104.380013</c:v>
                </c:pt>
                <c:pt idx="27">
                  <c:v>63530211097.599998</c:v>
                </c:pt>
                <c:pt idx="28">
                  <c:v>72432537996.479996</c:v>
                </c:pt>
                <c:pt idx="29">
                  <c:v>74757628546.199997</c:v>
                </c:pt>
                <c:pt idx="30">
                  <c:v>81976058955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DB-420C-9D36-EC6E7E7B3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822208"/>
        <c:axId val="415823744"/>
      </c:scatterChart>
      <c:valAx>
        <c:axId val="4158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5823744"/>
        <c:crosses val="autoZero"/>
        <c:crossBetween val="midCat"/>
      </c:valAx>
      <c:valAx>
        <c:axId val="41582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8222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A3D78-8017-430F-B88B-9D50EA82996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DEE642C-C781-494E-84A8-BBDAF2FEB992}">
      <dgm:prSet phldrT="[Szöveg]"/>
      <dgm:spPr/>
      <dgm:t>
        <a:bodyPr/>
        <a:lstStyle/>
        <a:p>
          <a:r>
            <a:rPr lang="hu-HU" b="1" dirty="0">
              <a:solidFill>
                <a:srgbClr val="669900"/>
              </a:solidFill>
              <a:latin typeface="Georgia" pitchFamily="18" charset="0"/>
            </a:rPr>
            <a:t>Működési terület</a:t>
          </a:r>
        </a:p>
      </dgm:t>
    </dgm:pt>
    <dgm:pt modelId="{ACFFC1C6-3C01-4521-8550-5464650CB9E7}" type="parTrans" cxnId="{31086D3E-04B1-4D6E-9397-9B19D478E5AA}">
      <dgm:prSet/>
      <dgm:spPr/>
      <dgm:t>
        <a:bodyPr/>
        <a:lstStyle/>
        <a:p>
          <a:endParaRPr lang="hu-HU"/>
        </a:p>
      </dgm:t>
    </dgm:pt>
    <dgm:pt modelId="{9AD34007-CEE1-4520-B8FE-4FAFD54192F3}" type="sibTrans" cxnId="{31086D3E-04B1-4D6E-9397-9B19D478E5AA}">
      <dgm:prSet/>
      <dgm:spPr/>
      <dgm:t>
        <a:bodyPr/>
        <a:lstStyle/>
        <a:p>
          <a:endParaRPr lang="hu-HU"/>
        </a:p>
      </dgm:t>
    </dgm:pt>
    <dgm:pt modelId="{90EC27F9-FA73-4BC3-92CC-F600A5F1399D}">
      <dgm:prSet phldrT="[Szöveg]"/>
      <dgm:spPr/>
      <dgm:t>
        <a:bodyPr/>
        <a:lstStyle/>
        <a:p>
          <a:r>
            <a:rPr lang="hu-HU" b="1" dirty="0">
              <a:solidFill>
                <a:srgbClr val="FF0000"/>
              </a:solidFill>
              <a:latin typeface="Georgia" pitchFamily="18" charset="0"/>
            </a:rPr>
            <a:t>Működési vázlatok</a:t>
          </a:r>
        </a:p>
      </dgm:t>
    </dgm:pt>
    <dgm:pt modelId="{7AD959AE-CAFC-4446-AA89-0F6A35BDC086}" type="parTrans" cxnId="{09A12401-38CF-4DE7-A478-95E5A321B193}">
      <dgm:prSet/>
      <dgm:spPr/>
      <dgm:t>
        <a:bodyPr/>
        <a:lstStyle/>
        <a:p>
          <a:endParaRPr lang="hu-HU"/>
        </a:p>
      </dgm:t>
    </dgm:pt>
    <dgm:pt modelId="{285A4A95-8ED4-4792-8C98-71BD9F6342B5}" type="sibTrans" cxnId="{09A12401-38CF-4DE7-A478-95E5A321B193}">
      <dgm:prSet/>
      <dgm:spPr/>
      <dgm:t>
        <a:bodyPr/>
        <a:lstStyle/>
        <a:p>
          <a:endParaRPr lang="hu-HU"/>
        </a:p>
      </dgm:t>
    </dgm:pt>
    <dgm:pt modelId="{D043B679-BD31-4630-8818-B4F2EEC2A5AB}">
      <dgm:prSet phldrT="[Szöveg]"/>
      <dgm:spPr/>
      <dgm:t>
        <a:bodyPr/>
        <a:lstStyle/>
        <a:p>
          <a:r>
            <a:rPr lang="hu-HU" b="1" dirty="0">
              <a:solidFill>
                <a:srgbClr val="0033CC"/>
              </a:solidFill>
              <a:latin typeface="Georgia" pitchFamily="18" charset="0"/>
            </a:rPr>
            <a:t>Digitális térképek</a:t>
          </a:r>
        </a:p>
      </dgm:t>
    </dgm:pt>
    <dgm:pt modelId="{A51D3EF1-B835-46F4-A9DE-5AA7E6666614}" type="parTrans" cxnId="{1E0E0EF8-09BA-4D7A-96ED-C92E256D683B}">
      <dgm:prSet/>
      <dgm:spPr/>
      <dgm:t>
        <a:bodyPr/>
        <a:lstStyle/>
        <a:p>
          <a:endParaRPr lang="hu-HU"/>
        </a:p>
      </dgm:t>
    </dgm:pt>
    <dgm:pt modelId="{9F8D32EE-71D4-4BE7-BE8A-311EB6B37CC0}" type="sibTrans" cxnId="{1E0E0EF8-09BA-4D7A-96ED-C92E256D683B}">
      <dgm:prSet/>
      <dgm:spPr/>
      <dgm:t>
        <a:bodyPr/>
        <a:lstStyle/>
        <a:p>
          <a:endParaRPr lang="hu-HU"/>
        </a:p>
      </dgm:t>
    </dgm:pt>
    <dgm:pt modelId="{F8AE9629-13FC-4EAD-85D3-CE4712F1E501}">
      <dgm:prSet phldrT="[Szöveg]"/>
      <dgm:spPr/>
      <dgm:t>
        <a:bodyPr/>
        <a:lstStyle/>
        <a:p>
          <a:r>
            <a:rPr lang="hu-HU" b="1" dirty="0">
              <a:latin typeface="Georgia" pitchFamily="18" charset="0"/>
            </a:rPr>
            <a:t>Részletrajzok</a:t>
          </a:r>
          <a:r>
            <a:rPr lang="hu-HU" dirty="0"/>
            <a:t> </a:t>
          </a:r>
        </a:p>
      </dgm:t>
    </dgm:pt>
    <dgm:pt modelId="{2A46AFF7-6310-4B37-A65F-EC906E767CFC}" type="parTrans" cxnId="{814EBA4C-1DFC-4416-A25B-D52877BA7D61}">
      <dgm:prSet/>
      <dgm:spPr/>
      <dgm:t>
        <a:bodyPr/>
        <a:lstStyle/>
        <a:p>
          <a:endParaRPr lang="hu-HU"/>
        </a:p>
      </dgm:t>
    </dgm:pt>
    <dgm:pt modelId="{3AC9804D-CD06-42DB-B374-659F28ED7C50}" type="sibTrans" cxnId="{814EBA4C-1DFC-4416-A25B-D52877BA7D61}">
      <dgm:prSet/>
      <dgm:spPr/>
      <dgm:t>
        <a:bodyPr/>
        <a:lstStyle/>
        <a:p>
          <a:endParaRPr lang="hu-HU"/>
        </a:p>
      </dgm:t>
    </dgm:pt>
    <dgm:pt modelId="{8AA5BFC5-A928-4F4D-9EE0-BE06AA446FBC}" type="pres">
      <dgm:prSet presAssocID="{E56A3D78-8017-430F-B88B-9D50EA829968}" presName="compositeShape" presStyleCnt="0">
        <dgm:presLayoutVars>
          <dgm:dir/>
          <dgm:resizeHandles/>
        </dgm:presLayoutVars>
      </dgm:prSet>
      <dgm:spPr/>
    </dgm:pt>
    <dgm:pt modelId="{40A6370A-111A-45CB-BDC6-4A8421E924DF}" type="pres">
      <dgm:prSet presAssocID="{E56A3D78-8017-430F-B88B-9D50EA829968}" presName="pyramid" presStyleLbl="node1" presStyleIdx="0" presStyleCnt="1" custLinFactNeighborX="-11910"/>
      <dgm:spPr/>
    </dgm:pt>
    <dgm:pt modelId="{5110218F-549E-4493-95C6-D7567C537242}" type="pres">
      <dgm:prSet presAssocID="{E56A3D78-8017-430F-B88B-9D50EA829968}" presName="theList" presStyleCnt="0"/>
      <dgm:spPr/>
    </dgm:pt>
    <dgm:pt modelId="{1E01A728-3CB8-44EE-8FE4-2C6D96FE00E6}" type="pres">
      <dgm:prSet presAssocID="{9DEE642C-C781-494E-84A8-BBDAF2FEB992}" presName="aNode" presStyleLbl="fgAcc1" presStyleIdx="0" presStyleCnt="4" custScaleY="33067" custLinFactNeighborX="-18466" custLinFactNeighborY="3116">
        <dgm:presLayoutVars>
          <dgm:bulletEnabled val="1"/>
        </dgm:presLayoutVars>
      </dgm:prSet>
      <dgm:spPr/>
    </dgm:pt>
    <dgm:pt modelId="{9DBF37DF-043F-44E6-9348-0A47EE0F7777}" type="pres">
      <dgm:prSet presAssocID="{9DEE642C-C781-494E-84A8-BBDAF2FEB992}" presName="aSpace" presStyleCnt="0"/>
      <dgm:spPr/>
    </dgm:pt>
    <dgm:pt modelId="{AD9292CB-8C64-40A3-80C9-038C94FAB961}" type="pres">
      <dgm:prSet presAssocID="{90EC27F9-FA73-4BC3-92CC-F600A5F1399D}" presName="aNode" presStyleLbl="fgAcc1" presStyleIdx="1" presStyleCnt="4" custScaleY="33459" custLinFactNeighborX="-18466">
        <dgm:presLayoutVars>
          <dgm:bulletEnabled val="1"/>
        </dgm:presLayoutVars>
      </dgm:prSet>
      <dgm:spPr/>
    </dgm:pt>
    <dgm:pt modelId="{011C5BB5-2754-4B7A-B250-ADECEFD65F44}" type="pres">
      <dgm:prSet presAssocID="{90EC27F9-FA73-4BC3-92CC-F600A5F1399D}" presName="aSpace" presStyleCnt="0"/>
      <dgm:spPr/>
    </dgm:pt>
    <dgm:pt modelId="{558DB839-CEEC-448B-A26B-4412EA6FFEE7}" type="pres">
      <dgm:prSet presAssocID="{D043B679-BD31-4630-8818-B4F2EEC2A5AB}" presName="aNode" presStyleLbl="fgAcc1" presStyleIdx="2" presStyleCnt="4" custScaleY="30524" custLinFactNeighborX="-18466" custLinFactNeighborY="-13535">
        <dgm:presLayoutVars>
          <dgm:bulletEnabled val="1"/>
        </dgm:presLayoutVars>
      </dgm:prSet>
      <dgm:spPr/>
    </dgm:pt>
    <dgm:pt modelId="{0876E849-0963-4387-BD90-A3A91D0639FF}" type="pres">
      <dgm:prSet presAssocID="{D043B679-BD31-4630-8818-B4F2EEC2A5AB}" presName="aSpace" presStyleCnt="0"/>
      <dgm:spPr/>
    </dgm:pt>
    <dgm:pt modelId="{8D450B84-E530-4BDF-B56C-B05DE919326C}" type="pres">
      <dgm:prSet presAssocID="{F8AE9629-13FC-4EAD-85D3-CE4712F1E501}" presName="aNode" presStyleLbl="fgAcc1" presStyleIdx="3" presStyleCnt="4" custScaleY="30524" custLinFactNeighborX="-18466" custLinFactNeighborY="-13535">
        <dgm:presLayoutVars>
          <dgm:bulletEnabled val="1"/>
        </dgm:presLayoutVars>
      </dgm:prSet>
      <dgm:spPr/>
    </dgm:pt>
    <dgm:pt modelId="{3EBD1FC0-94E1-4F76-BFFC-255F8BDACDD3}" type="pres">
      <dgm:prSet presAssocID="{F8AE9629-13FC-4EAD-85D3-CE4712F1E501}" presName="aSpace" presStyleCnt="0"/>
      <dgm:spPr/>
    </dgm:pt>
  </dgm:ptLst>
  <dgm:cxnLst>
    <dgm:cxn modelId="{31086D3E-04B1-4D6E-9397-9B19D478E5AA}" srcId="{E56A3D78-8017-430F-B88B-9D50EA829968}" destId="{9DEE642C-C781-494E-84A8-BBDAF2FEB992}" srcOrd="0" destOrd="0" parTransId="{ACFFC1C6-3C01-4521-8550-5464650CB9E7}" sibTransId="{9AD34007-CEE1-4520-B8FE-4FAFD54192F3}"/>
    <dgm:cxn modelId="{410F94CC-62F4-4C34-98B6-4D68BF7F6A3E}" type="presOf" srcId="{D043B679-BD31-4630-8818-B4F2EEC2A5AB}" destId="{558DB839-CEEC-448B-A26B-4412EA6FFEE7}" srcOrd="0" destOrd="0" presId="urn:microsoft.com/office/officeart/2005/8/layout/pyramid2"/>
    <dgm:cxn modelId="{C6DFBC84-D691-4722-AC4A-84223EA0C1E6}" type="presOf" srcId="{9DEE642C-C781-494E-84A8-BBDAF2FEB992}" destId="{1E01A728-3CB8-44EE-8FE4-2C6D96FE00E6}" srcOrd="0" destOrd="0" presId="urn:microsoft.com/office/officeart/2005/8/layout/pyramid2"/>
    <dgm:cxn modelId="{D189D58E-0A7D-4462-8434-F046355A1733}" type="presOf" srcId="{90EC27F9-FA73-4BC3-92CC-F600A5F1399D}" destId="{AD9292CB-8C64-40A3-80C9-038C94FAB961}" srcOrd="0" destOrd="0" presId="urn:microsoft.com/office/officeart/2005/8/layout/pyramid2"/>
    <dgm:cxn modelId="{54126FBF-73D1-4FD5-B279-A2DA4E4EEE99}" type="presOf" srcId="{F8AE9629-13FC-4EAD-85D3-CE4712F1E501}" destId="{8D450B84-E530-4BDF-B56C-B05DE919326C}" srcOrd="0" destOrd="0" presId="urn:microsoft.com/office/officeart/2005/8/layout/pyramid2"/>
    <dgm:cxn modelId="{814EBA4C-1DFC-4416-A25B-D52877BA7D61}" srcId="{E56A3D78-8017-430F-B88B-9D50EA829968}" destId="{F8AE9629-13FC-4EAD-85D3-CE4712F1E501}" srcOrd="3" destOrd="0" parTransId="{2A46AFF7-6310-4B37-A65F-EC906E767CFC}" sibTransId="{3AC9804D-CD06-42DB-B374-659F28ED7C50}"/>
    <dgm:cxn modelId="{E207A191-09A9-4F40-8A96-E1633AC4CBF1}" type="presOf" srcId="{E56A3D78-8017-430F-B88B-9D50EA829968}" destId="{8AA5BFC5-A928-4F4D-9EE0-BE06AA446FBC}" srcOrd="0" destOrd="0" presId="urn:microsoft.com/office/officeart/2005/8/layout/pyramid2"/>
    <dgm:cxn modelId="{09A12401-38CF-4DE7-A478-95E5A321B193}" srcId="{E56A3D78-8017-430F-B88B-9D50EA829968}" destId="{90EC27F9-FA73-4BC3-92CC-F600A5F1399D}" srcOrd="1" destOrd="0" parTransId="{7AD959AE-CAFC-4446-AA89-0F6A35BDC086}" sibTransId="{285A4A95-8ED4-4792-8C98-71BD9F6342B5}"/>
    <dgm:cxn modelId="{1E0E0EF8-09BA-4D7A-96ED-C92E256D683B}" srcId="{E56A3D78-8017-430F-B88B-9D50EA829968}" destId="{D043B679-BD31-4630-8818-B4F2EEC2A5AB}" srcOrd="2" destOrd="0" parTransId="{A51D3EF1-B835-46F4-A9DE-5AA7E6666614}" sibTransId="{9F8D32EE-71D4-4BE7-BE8A-311EB6B37CC0}"/>
    <dgm:cxn modelId="{05BE39B7-107B-4BF1-91C4-6D2BEF3E30AE}" type="presParOf" srcId="{8AA5BFC5-A928-4F4D-9EE0-BE06AA446FBC}" destId="{40A6370A-111A-45CB-BDC6-4A8421E924DF}" srcOrd="0" destOrd="0" presId="urn:microsoft.com/office/officeart/2005/8/layout/pyramid2"/>
    <dgm:cxn modelId="{B059EFC6-D02D-4EC8-B5C8-213BA7A668A7}" type="presParOf" srcId="{8AA5BFC5-A928-4F4D-9EE0-BE06AA446FBC}" destId="{5110218F-549E-4493-95C6-D7567C537242}" srcOrd="1" destOrd="0" presId="urn:microsoft.com/office/officeart/2005/8/layout/pyramid2"/>
    <dgm:cxn modelId="{D5D20AAD-C51B-4A72-9D25-9557A15B628F}" type="presParOf" srcId="{5110218F-549E-4493-95C6-D7567C537242}" destId="{1E01A728-3CB8-44EE-8FE4-2C6D96FE00E6}" srcOrd="0" destOrd="0" presId="urn:microsoft.com/office/officeart/2005/8/layout/pyramid2"/>
    <dgm:cxn modelId="{4B539FFA-CF50-4045-A404-B1201686E65E}" type="presParOf" srcId="{5110218F-549E-4493-95C6-D7567C537242}" destId="{9DBF37DF-043F-44E6-9348-0A47EE0F7777}" srcOrd="1" destOrd="0" presId="urn:microsoft.com/office/officeart/2005/8/layout/pyramid2"/>
    <dgm:cxn modelId="{FF77B214-CB41-466C-A9D5-40F8D63A43A2}" type="presParOf" srcId="{5110218F-549E-4493-95C6-D7567C537242}" destId="{AD9292CB-8C64-40A3-80C9-038C94FAB961}" srcOrd="2" destOrd="0" presId="urn:microsoft.com/office/officeart/2005/8/layout/pyramid2"/>
    <dgm:cxn modelId="{76C83521-C728-4AF2-832C-8F82A2B88BE2}" type="presParOf" srcId="{5110218F-549E-4493-95C6-D7567C537242}" destId="{011C5BB5-2754-4B7A-B250-ADECEFD65F44}" srcOrd="3" destOrd="0" presId="urn:microsoft.com/office/officeart/2005/8/layout/pyramid2"/>
    <dgm:cxn modelId="{1E299A82-ED0F-4256-A0B4-7C57C4DD95F0}" type="presParOf" srcId="{5110218F-549E-4493-95C6-D7567C537242}" destId="{558DB839-CEEC-448B-A26B-4412EA6FFEE7}" srcOrd="4" destOrd="0" presId="urn:microsoft.com/office/officeart/2005/8/layout/pyramid2"/>
    <dgm:cxn modelId="{72E6CD9D-98E2-46F2-A164-C7887C87512C}" type="presParOf" srcId="{5110218F-549E-4493-95C6-D7567C537242}" destId="{0876E849-0963-4387-BD90-A3A91D0639FF}" srcOrd="5" destOrd="0" presId="urn:microsoft.com/office/officeart/2005/8/layout/pyramid2"/>
    <dgm:cxn modelId="{A21FCBA6-22EB-4FC6-8D7B-60889A36973A}" type="presParOf" srcId="{5110218F-549E-4493-95C6-D7567C537242}" destId="{8D450B84-E530-4BDF-B56C-B05DE919326C}" srcOrd="6" destOrd="0" presId="urn:microsoft.com/office/officeart/2005/8/layout/pyramid2"/>
    <dgm:cxn modelId="{CC7A7163-8286-46B4-9486-2D89AC5559FD}" type="presParOf" srcId="{5110218F-549E-4493-95C6-D7567C537242}" destId="{3EBD1FC0-94E1-4F76-BFFC-255F8BDACDD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6370A-111A-45CB-BDC6-4A8421E924DF}">
      <dsp:nvSpPr>
        <dsp:cNvPr id="0" name=""/>
        <dsp:cNvSpPr/>
      </dsp:nvSpPr>
      <dsp:spPr>
        <a:xfrm>
          <a:off x="0" y="0"/>
          <a:ext cx="4600596" cy="46005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1A728-3CB8-44EE-8FE4-2C6D96FE00E6}">
      <dsp:nvSpPr>
        <dsp:cNvPr id="0" name=""/>
        <dsp:cNvSpPr/>
      </dsp:nvSpPr>
      <dsp:spPr>
        <a:xfrm>
          <a:off x="2224581" y="470232"/>
          <a:ext cx="2990387" cy="6845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669900"/>
              </a:solidFill>
              <a:latin typeface="Georgia" pitchFamily="18" charset="0"/>
            </a:rPr>
            <a:t>Működési terület</a:t>
          </a:r>
        </a:p>
      </dsp:txBody>
      <dsp:txXfrm>
        <a:off x="2257999" y="503650"/>
        <a:ext cx="2923551" cy="617739"/>
      </dsp:txXfrm>
    </dsp:sp>
    <dsp:sp modelId="{AD9292CB-8C64-40A3-80C9-038C94FAB961}">
      <dsp:nvSpPr>
        <dsp:cNvPr id="0" name=""/>
        <dsp:cNvSpPr/>
      </dsp:nvSpPr>
      <dsp:spPr>
        <a:xfrm>
          <a:off x="2224581" y="1405528"/>
          <a:ext cx="2990387" cy="6926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FF0000"/>
              </a:solidFill>
              <a:latin typeface="Georgia" pitchFamily="18" charset="0"/>
            </a:rPr>
            <a:t>Működési vázlatok</a:t>
          </a:r>
        </a:p>
      </dsp:txBody>
      <dsp:txXfrm>
        <a:off x="2258395" y="1439342"/>
        <a:ext cx="2922759" cy="625063"/>
      </dsp:txXfrm>
    </dsp:sp>
    <dsp:sp modelId="{558DB839-CEEC-448B-A26B-4412EA6FFEE7}">
      <dsp:nvSpPr>
        <dsp:cNvPr id="0" name=""/>
        <dsp:cNvSpPr/>
      </dsp:nvSpPr>
      <dsp:spPr>
        <a:xfrm>
          <a:off x="2224581" y="2321976"/>
          <a:ext cx="2990387" cy="631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0033CC"/>
              </a:solidFill>
              <a:latin typeface="Georgia" pitchFamily="18" charset="0"/>
            </a:rPr>
            <a:t>Digitális térképek</a:t>
          </a:r>
        </a:p>
      </dsp:txBody>
      <dsp:txXfrm>
        <a:off x="2255429" y="2352824"/>
        <a:ext cx="2928691" cy="570232"/>
      </dsp:txXfrm>
    </dsp:sp>
    <dsp:sp modelId="{8D450B84-E530-4BDF-B56C-B05DE919326C}">
      <dsp:nvSpPr>
        <dsp:cNvPr id="0" name=""/>
        <dsp:cNvSpPr/>
      </dsp:nvSpPr>
      <dsp:spPr>
        <a:xfrm>
          <a:off x="2224581" y="3212688"/>
          <a:ext cx="2990387" cy="631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Georgia" pitchFamily="18" charset="0"/>
            </a:rPr>
            <a:t>Részletrajzok</a:t>
          </a:r>
          <a:r>
            <a:rPr lang="hu-HU" sz="2200" kern="1200" dirty="0"/>
            <a:t> </a:t>
          </a:r>
        </a:p>
      </dsp:txBody>
      <dsp:txXfrm>
        <a:off x="2255429" y="3243536"/>
        <a:ext cx="2928691" cy="57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01147" y="0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21E1E1-6A2E-4A0C-9B13-C00C6009AD9F}" type="datetimeFigureOut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519832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01147" y="9519832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5FD860-8BD8-481A-959D-AD0888EEEC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6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01147" y="0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18A16F-2FC3-4410-9EF7-41A957CE3662}" type="datetimeFigureOut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0" tIns="46255" rIns="92510" bIns="46255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817" y="4760718"/>
            <a:ext cx="5510530" cy="4508888"/>
          </a:xfrm>
          <a:prstGeom prst="rect">
            <a:avLst/>
          </a:prstGeom>
        </p:spPr>
        <p:txBody>
          <a:bodyPr vert="horz" lIns="92510" tIns="46255" rIns="92510" bIns="46255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519832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01147" y="9519832"/>
            <a:ext cx="2985408" cy="50045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B31AA7-6C28-4D6C-9928-A409CB330C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76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F7F3F-2185-4691-9231-1F1E3895743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2E074-8AA6-4BA1-B0B1-61741907045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DDAA5-600D-4062-A230-3F11311D8DE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hu-H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541CE-D6F8-4EAA-A537-CC8A993A59C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hu-H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918FF-C052-46BD-BA77-C11ADFA79C4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hu-HU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48AB7-2F27-4573-9C29-EA39B5FEED1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hu-H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8A872-A373-42E0-A344-2EB94978595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hu-H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6A12B-0D61-49CE-825F-E0083407894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hu-HU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BBCEF-482D-4AEB-B764-7311083B375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hu-HU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C21E-F036-4688-B149-09489A740B7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hu-HU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43CE5-11CC-4AD8-AEEF-EAA85DD57FF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hu-HU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13532-B2DF-4DF7-8A89-21FD03D165C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52F60-815C-4514-86D3-65CDA25C7D7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 vízdíjon keresztül a fogyasztók kifosztása csak fokozódik.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Az ábra hatásvadász, mert nem korrigál az inflációval és a csatornajováírással.</a:t>
            </a:r>
          </a:p>
          <a:p>
            <a:pPr eaLnBrk="1" hangingPunct="1">
              <a:spcBef>
                <a:spcPct val="0"/>
              </a:spcBef>
            </a:pPr>
            <a:endParaRPr lang="hu-HU"/>
          </a:p>
          <a:p>
            <a:pPr eaLnBrk="1" hangingPunct="1">
              <a:spcBef>
                <a:spcPct val="0"/>
              </a:spcBef>
            </a:pPr>
            <a:r>
              <a:rPr lang="hu-HU"/>
              <a:t>De érdemes elképzelni azt a görbét, amikor a fogyasztó visszakap. 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CC7D-C88A-4F81-B336-A4076372489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hu-HU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Csak a szembemenést vállalom.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A zsenialitás a professzor asszony előadásában keresendő. 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4A3B42-9FAD-4208-98B0-A52D0DD1370E}" type="slidenum">
              <a:rPr lang="hu-HU">
                <a:solidFill>
                  <a:prstClr val="black"/>
                </a:solidFill>
              </a:rPr>
              <a:pPr>
                <a:defRPr/>
              </a:pPr>
              <a:t>111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8B43D-ED89-4848-8D8B-9CFD88DEDAC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8807A-7D11-48B8-BA1B-888521F005C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39019-CA42-44CD-8A07-50A24584489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8FE99-A983-4A80-864C-54CF29153D8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FCD84-B5AC-4B57-BAFB-142A1294E03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77076-D3AD-45D7-9AE9-0960406C759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B6B14-9F55-4CD8-849B-B79554B5371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E818B-8371-4AD8-BC47-DE56DAA6CE7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5178D-7E8D-4E74-AF40-58B08D21F27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648FD-F945-465A-87BA-1E5F1A28874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F869A-AA65-4DFD-886B-28F777DB322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99FA1D-D664-45B9-83A7-63FEA4E48212}" type="slidenum">
              <a:rPr lang="hu-H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195F6-5A31-41E7-AD20-2DBC7F84EFC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BCDAD-B4C9-418C-A45B-3F733B3D75E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F81A1-B8D7-4531-88A4-22E6E4EC4E2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24A9B-62B0-46BC-BBB9-6E35A788F09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D8208-A35D-4077-827B-704E62DEF21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EDCA7-DB05-45D8-BCE8-417EAAB6D1C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CCBAF8-CA45-467D-BF3F-9B4919024111}" type="slidenum">
              <a:rPr lang="hu-H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99CDB-0AAC-4F1C-A841-F813D30A62F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5A32B-6163-470C-9450-2890975D567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7A871-1661-4606-87FB-F39C49E2961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89B54-4988-41E9-B845-C2565357697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322B93-73BE-4ABB-A87B-830928799A92}" type="slidenum">
              <a:rPr lang="hu-HU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CCF561-5E5D-4285-BC2F-0A843D708A5B}" type="slidenum">
              <a:rPr lang="hu-HU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EE190-539E-4DE8-A939-BDFFFEA6730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77F3C-9FE5-466E-92D4-6AC01864EA6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71E52-0D61-476F-8933-38FA3D8E35F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B1CF2-A7BF-482E-A828-43D05E63F84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167F8-D788-482E-BF4E-AC7512B818D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C433D-B807-4F07-8B36-26348D7E610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75E924-C690-4FE8-9C30-834AF8AFC7F0}" type="slidenum">
              <a:rPr lang="hu-HU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40E8C-C3A3-45D1-9469-4D5DECD4B9B8}" type="slidenum">
              <a:rPr lang="hu-HU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E12CA1-C212-4CE1-BC98-7A2F9F76596C}" type="slidenum">
              <a:rPr lang="hu-HU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CE6C4-E1B9-42E6-A269-7E9DD072E07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2F7CB-6494-44C2-B4A9-FF0140C57A4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39CDF-ACB6-4C0F-815B-6DE93C03443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D408B-4706-448A-B3F1-59D6A8F23DB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46C44-4C65-42A4-8DF4-7B8F6D634A5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2AAAD-8253-4C6F-9666-45DF5678BE0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3EBCC4-5AE4-4CED-A876-98D2B7E44BD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00BF1-16BF-4282-AC84-E81DE1D6B31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6514E-D2BF-44BC-84E1-8177A02FE19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4725D-9B77-4DE7-A545-345F19367F5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E62D4-8B4E-41CA-83D2-EFD8E03A4E8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972ED-6BC1-4D85-930B-A5AFD8242DA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31E19-0C65-44E5-95FC-D30DDE5CA7C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FD876-071D-4BDF-AE85-A707EF931A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D26BF-4C4E-43B0-9A54-FBFEEA60276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F1C6E-D7A3-4746-988A-86DAB0E304A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127E6-9077-47B9-A037-755FD4B779A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98C3A-74D8-4AC7-9586-455DA12CD8E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D6D7F-5840-4A21-8710-76188DB01E9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E5677-BA1C-4286-9402-AEBD50A6279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694CC-B662-4DEE-9EEA-0F65326FEFD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A2E06-1DED-4902-81F1-5442404A587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12B68-2008-4DFE-BFB4-6DB87ACE242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40736-F629-4C71-9509-EE4A7CCD1BB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51C30-25F5-444F-971A-A75A2BC3AEC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1F1B1-E3F2-403D-A662-8F104969A83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9655C-7673-4C71-8A6C-89EE1FF2235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1F4DD-1F54-44E6-AFF5-6BBD4F5A985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B5531-7505-4C01-916B-B2A9C0FB262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34493-2DA2-4EAE-AAC9-C1B8CDAAD0B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C4EFE-A7FA-464A-B7D4-662D36530F3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52BF2B-BA56-454C-B0CF-9D0F953946D2}" type="slidenum">
              <a:rPr lang="hu-HU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D09BEA-C085-468C-95FC-6DC7C1790B7C}" type="slidenum">
              <a:rPr lang="hu-HU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EF969-8A11-46FA-81A8-C9D7E87A298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D1590-843C-4B93-82ED-72503E9895C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8343-87CA-4EA1-9EAE-3BD105ABE4A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hu-H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8343-87CA-4EA1-9EAE-3BD105ABE4A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hu-H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7B8E2-648D-46FE-8645-CCDB52E4266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hu-H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40372-2911-4D68-A5C3-07060BC49B7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hu-H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BCA5C-AF2F-438B-989F-DE85D830089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6052D-50E5-4AD3-92E5-2A40448BF1B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A570-3F42-4274-9074-E7DFE083955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hu-H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66C38-E8E8-44F6-AE80-44B55AF9224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hu-H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6A170-C0A2-4749-A12C-D387E44547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hu-H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B0E09-AF4F-4419-B28E-EB0F62502E1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hu-H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9463E-5224-48BB-A2BD-87E637D8CAC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hu-H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F7BC3-2739-456D-B63E-78C2BC7A1C5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hu-H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4E5C9-2081-4201-BB4A-A581F42D5CE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hu-H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6160D-B107-49CC-B3AA-451118879D6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hu-H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D3C64-24A9-4EF7-A0F5-B62443EF26F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hu-H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5B30F5-20BB-454B-8110-519816FCE2BD}" type="slidenum">
              <a:rPr lang="hu-HU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i="1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8B8DD-E83B-4A0C-BAC7-4C224E8E062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05B13-5694-4052-9F6C-F2813F9259A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hu-H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543689-FA0A-4DCE-9ADB-23EB4AD93283}" type="slidenum">
              <a:rPr lang="hu-HU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C835F-31B2-4D72-A912-BD4224FD78E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hu-H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548CD0-F34A-4985-A8FE-B15610E61D52}" type="slidenum">
              <a:rPr lang="hu-HU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119F9-1032-4058-8D7A-94501CCCEEA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hu-H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119F9-1032-4058-8D7A-94501CCCEEA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hu-H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48452-F945-425D-9850-E08A8FD286A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hu-H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36859-D5E8-49EA-8F29-AD3A3DB3314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hu-H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56924-8D39-4F61-BFAA-8B149C8594F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hu-H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Az első lépés: a dimenzió mátrix felírása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12 dimenziós változó </a:t>
            </a:r>
          </a:p>
          <a:p>
            <a:pPr eaLnBrk="1" hangingPunct="1">
              <a:spcBef>
                <a:spcPct val="0"/>
              </a:spcBef>
            </a:pPr>
            <a:r>
              <a:rPr lang="hu-HU"/>
              <a:t>Itt most a dimenzió és eredmény mátrix is látható.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F0CD6-2AF0-4332-9A42-31E6FF5D26E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0E33-56C8-4B3B-9F21-2A2A2EA03A15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7701-6E11-4FE2-AEE2-6A77DFD135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35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951D-8B96-4593-982E-0C26B024D91A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2C19-76F7-4E8C-8571-EACF2CAD3E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6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4963-AEB2-4187-8D62-FE4616F19A3F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241F-2332-4FB8-95DB-339F0ECF14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64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714D-10A7-4E62-91E9-BC9FFA0329A5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0636-EE60-4098-9E24-855EB65E5B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35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235D-A37E-44C3-B5FC-51FAB49A0F44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558-5076-4C3D-85CF-EFD1910B63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87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CD4D-7AFB-4923-BA87-3F5D8182C641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107A-3384-4995-885E-9C8B535655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1E33-D1B5-4DFB-BDB3-D71D611A770B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1C82-DE49-4683-B367-FAAA93EC59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1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A85E-10F5-416E-AB37-67125C51B48D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4938-D706-46AD-9A3D-13C8346260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04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AF4A-8722-4A67-A009-B615852C37FE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47F8-7161-4CDE-9204-FE055E07D8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90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1-B82C-4C60-AC77-6BC0B4745900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0001-15B8-42D6-A41D-E31F159ABA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1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1E5B-2EDF-4BB2-A1B0-80CC1CEF402E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C46F-96FD-4557-96AE-A022E8E934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9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584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03C7A-3F46-4A14-BCA4-0CF5BCA6C21E}" type="datetime1">
              <a:rPr lang="hu-HU"/>
              <a:pPr>
                <a:defRPr/>
              </a:pPr>
              <a:t>2016. 10. 05.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6614C-022B-4390-8652-4824975983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44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4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46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47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3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34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5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7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chart" Target="../charts/char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38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3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1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6867" name="Cím 1"/>
          <p:cNvSpPr>
            <a:spLocks noGrp="1"/>
          </p:cNvSpPr>
          <p:nvPr>
            <p:ph type="ctrTitle"/>
          </p:nvPr>
        </p:nvSpPr>
        <p:spPr>
          <a:xfrm>
            <a:off x="684213" y="4365625"/>
            <a:ext cx="7775575" cy="1800225"/>
          </a:xfrm>
        </p:spPr>
        <p:txBody>
          <a:bodyPr/>
          <a:lstStyle/>
          <a:p>
            <a:r>
              <a:rPr lang="hu-HU" sz="2000" b="1">
                <a:latin typeface="Georgia" pitchFamily="18" charset="0"/>
              </a:rPr>
              <a:t>Szent István Egyetem</a:t>
            </a: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Ybl  Miklós Építéstudományi Kar</a:t>
            </a: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  Budapest</a:t>
            </a: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Szakmérnöki 2012. márc. 8. – márc. 22. – ápr. 5.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6871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36872" name="Szövegdoboz 12"/>
          <p:cNvSpPr txBox="1">
            <a:spLocks noChangeArrowheads="1"/>
          </p:cNvSpPr>
          <p:nvPr/>
        </p:nvSpPr>
        <p:spPr bwMode="auto">
          <a:xfrm>
            <a:off x="250825" y="188913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u-HU" b="1">
                <a:latin typeface="Georgia" pitchFamily="18" charset="0"/>
              </a:rPr>
              <a:t>Tolnai  Béla</a:t>
            </a:r>
          </a:p>
          <a:p>
            <a:pPr algn="just" eaLnBrk="1" hangingPunct="1"/>
            <a:r>
              <a:rPr lang="hu-HU" sz="1400">
                <a:latin typeface="Georgia" pitchFamily="18" charset="0"/>
              </a:rPr>
              <a:t>gépészmérnök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815388" y="6492875"/>
            <a:ext cx="257175" cy="365125"/>
          </a:xfrm>
        </p:spPr>
        <p:txBody>
          <a:bodyPr/>
          <a:lstStyle/>
          <a:p>
            <a:pPr>
              <a:defRPr/>
            </a:pPr>
            <a:fld id="{DBF8A0C6-49F4-4E96-8AF8-960660281854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pic>
        <p:nvPicPr>
          <p:cNvPr id="36874" name="Picture 11" descr="Vissza a főoldal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17850"/>
            <a:ext cx="1704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églalap 11"/>
          <p:cNvSpPr>
            <a:spLocks noChangeArrowheads="1"/>
          </p:cNvSpPr>
          <p:nvPr/>
        </p:nvSpPr>
        <p:spPr bwMode="auto">
          <a:xfrm>
            <a:off x="611188" y="1700213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600" b="1">
                <a:latin typeface="Georgia" pitchFamily="18" charset="0"/>
              </a:rPr>
              <a:t>Műszaki-gazdasági elemzés II.</a:t>
            </a:r>
            <a:br>
              <a:rPr lang="hu-HU" sz="3600" b="1">
                <a:latin typeface="Georgia" pitchFamily="18" charset="0"/>
              </a:rPr>
            </a:br>
            <a:endParaRPr lang="hu-HU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103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512D49E8-252B-4ACF-B87E-14555BD4453B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78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Vízfogyasztás/kiépített kapacitás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4098" name="Objektum 1"/>
          <p:cNvGraphicFramePr>
            <a:graphicFrameLocks noChangeAspect="1"/>
          </p:cNvGraphicFramePr>
          <p:nvPr/>
        </p:nvGraphicFramePr>
        <p:xfrm>
          <a:off x="107950" y="1844675"/>
          <a:ext cx="8869363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Visio" r:id="rId4" imgW="8045730" imgH="3205792" progId="Visio.Drawing.11">
                  <p:embed/>
                </p:oleObj>
              </mc:Choice>
              <mc:Fallback>
                <p:oleObj name="Visio" r:id="rId4" imgW="8045730" imgH="3205792" progId="Visio.Drawing.11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44675"/>
                        <a:ext cx="8869363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724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F0D5F05-E072-4D5A-ABC0-80815B8A6FFF}" type="slidenum">
              <a:rPr lang="hu-HU" sz="1600" b="1">
                <a:latin typeface="Georgia" pitchFamily="18" charset="0"/>
              </a:rPr>
              <a:pPr algn="r" eaLnBrk="1" hangingPunct="1"/>
              <a:t>100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30725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729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munka folytatása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0722" name="Objektum 13"/>
          <p:cNvGraphicFramePr>
            <a:graphicFrameLocks noChangeAspect="1"/>
          </p:cNvGraphicFramePr>
          <p:nvPr/>
        </p:nvGraphicFramePr>
        <p:xfrm>
          <a:off x="596900" y="1700213"/>
          <a:ext cx="8201025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Visio" r:id="rId4" imgW="6211890" imgH="3327640" progId="Visio.Drawing.11">
                  <p:embed/>
                </p:oleObj>
              </mc:Choice>
              <mc:Fallback>
                <p:oleObj name="Visio" r:id="rId4" imgW="6211890" imgH="3327640" progId="Visio.Drawing.11">
                  <p:embed/>
                  <p:pic>
                    <p:nvPicPr>
                      <p:cNvPr id="0" name="Objektum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700213"/>
                        <a:ext cx="8201025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1748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56815E7-8B0D-455F-B9D1-5B74D5360729}" type="slidenum">
              <a:rPr lang="hu-HU" sz="1600" b="1">
                <a:latin typeface="Georgia" pitchFamily="18" charset="0"/>
              </a:rPr>
              <a:pPr algn="r" eaLnBrk="1" hangingPunct="1"/>
              <a:t>101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31749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1753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Létesítményi munkafolyamat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1746" name="Objektum 13"/>
          <p:cNvGraphicFramePr>
            <a:graphicFrameLocks noChangeAspect="1"/>
          </p:cNvGraphicFramePr>
          <p:nvPr/>
        </p:nvGraphicFramePr>
        <p:xfrm>
          <a:off x="395288" y="1341438"/>
          <a:ext cx="8383587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Visio" r:id="rId4" imgW="9586890" imgH="5446772" progId="Visio.Drawing.11">
                  <p:embed/>
                </p:oleObj>
              </mc:Choice>
              <mc:Fallback>
                <p:oleObj name="Visio" r:id="rId4" imgW="9586890" imgH="5446772" progId="Visio.Drawing.11">
                  <p:embed/>
                  <p:pic>
                    <p:nvPicPr>
                      <p:cNvPr id="0" name="Objektum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383587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2772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B16F908-F1F8-46AC-86EF-C47455A3828E}" type="slidenum">
              <a:rPr lang="hu-HU" sz="1600" b="1">
                <a:latin typeface="Georgia" pitchFamily="18" charset="0"/>
              </a:rPr>
              <a:pPr algn="r" eaLnBrk="1" hangingPunct="1"/>
              <a:t>102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32773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2777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Vízmin. mérés munkafolyamat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2770" name="Objektum 16"/>
          <p:cNvGraphicFramePr>
            <a:graphicFrameLocks noChangeAspect="1"/>
          </p:cNvGraphicFramePr>
          <p:nvPr/>
        </p:nvGraphicFramePr>
        <p:xfrm>
          <a:off x="611188" y="1196975"/>
          <a:ext cx="8124825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Visio" r:id="rId4" imgW="9226980" imgH="5806925" progId="Visio.Drawing.11">
                  <p:embed/>
                </p:oleObj>
              </mc:Choice>
              <mc:Fallback>
                <p:oleObj name="Visio" r:id="rId4" imgW="9226980" imgH="5806925" progId="Visio.Drawing.11">
                  <p:embed/>
                  <p:pic>
                    <p:nvPicPr>
                      <p:cNvPr id="0" name="Objektum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8124825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796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32C551D-118A-45BE-9388-3776E9D4F2CB}" type="slidenum">
              <a:rPr lang="hu-HU" sz="1600" b="1">
                <a:latin typeface="Georgia" pitchFamily="18" charset="0"/>
              </a:rPr>
              <a:pPr algn="r" eaLnBrk="1" hangingPunct="1"/>
              <a:t>103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33797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01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Vízmérőcsere munkafolyamat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80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3794" name="Objektum 14"/>
          <p:cNvGraphicFramePr>
            <a:graphicFrameLocks noChangeAspect="1"/>
          </p:cNvGraphicFramePr>
          <p:nvPr/>
        </p:nvGraphicFramePr>
        <p:xfrm>
          <a:off x="317500" y="1412875"/>
          <a:ext cx="8358188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Visio" r:id="rId4" imgW="9226980" imgH="5086889" progId="Visio.Drawing.11">
                  <p:embed/>
                </p:oleObj>
              </mc:Choice>
              <mc:Fallback>
                <p:oleObj name="Visio" r:id="rId4" imgW="9226980" imgH="5086889" progId="Visio.Drawing.11">
                  <p:embed/>
                  <p:pic>
                    <p:nvPicPr>
                      <p:cNvPr id="0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412875"/>
                        <a:ext cx="8358188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649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105AEA4-08FB-4319-A99F-58F7F4214BBC}" type="slidenum">
              <a:rPr lang="hu-HU" sz="1600" b="1">
                <a:latin typeface="Georgia" pitchFamily="18" charset="0"/>
              </a:rPr>
              <a:pPr algn="r" eaLnBrk="1" hangingPunct="1"/>
              <a:t>104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650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6504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IT help desk  munkafolyamat</a:t>
            </a:r>
          </a:p>
        </p:txBody>
      </p:sp>
      <p:sp>
        <p:nvSpPr>
          <p:cNvPr id="1065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513" name="Szövegdoboz 13"/>
          <p:cNvSpPr txBox="1">
            <a:spLocks noChangeArrowheads="1"/>
          </p:cNvSpPr>
          <p:nvPr/>
        </p:nvSpPr>
        <p:spPr bwMode="auto">
          <a:xfrm>
            <a:off x="827088" y="2565400"/>
            <a:ext cx="716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3600" b="1">
                <a:latin typeface="Times New Roman" pitchFamily="18" charset="0"/>
                <a:cs typeface="Times New Roman" pitchFamily="18" charset="0"/>
              </a:rPr>
              <a:t>Mit, mikorra, nem csinálunk meg 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752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ADBEC44-1BBC-435E-8835-B90021875F48}" type="slidenum">
              <a:rPr lang="hu-HU" sz="1600" b="1">
                <a:latin typeface="Georgia" pitchFamily="18" charset="0"/>
              </a:rPr>
              <a:pPr algn="r" eaLnBrk="1" hangingPunct="1"/>
              <a:t>105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752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7528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Vízmérleg</a:t>
            </a:r>
          </a:p>
        </p:txBody>
      </p:sp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5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07540" name="Objektu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77343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41" name="Objektu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2846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42" name="Szövegdoboz 11"/>
          <p:cNvSpPr txBox="1">
            <a:spLocks noChangeArrowheads="1"/>
          </p:cNvSpPr>
          <p:nvPr/>
        </p:nvSpPr>
        <p:spPr bwMode="auto">
          <a:xfrm>
            <a:off x="677863" y="1998663"/>
            <a:ext cx="77882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u="sng">
                <a:latin typeface="Georgia" pitchFamily="18" charset="0"/>
              </a:rPr>
              <a:t>Fogyasztói terhelés: </a:t>
            </a: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r>
              <a:rPr lang="hu-HU" u="sng">
                <a:latin typeface="Georgia" pitchFamily="18" charset="0"/>
              </a:rPr>
              <a:t>Havi vízmérleg:</a:t>
            </a: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  <a:p>
            <a:pPr eaLnBrk="1" hangingPunct="1"/>
            <a:endParaRPr lang="hu-HU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854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E1454BF-0ED5-4C4C-BBE9-1F20F9BC54C1}" type="slidenum">
              <a:rPr lang="hu-HU" sz="1600" b="1">
                <a:latin typeface="Georgia" pitchFamily="18" charset="0"/>
              </a:rPr>
              <a:pPr algn="r" eaLnBrk="1" hangingPunct="1"/>
              <a:t>106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854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8552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Vízmérleg  (IWA ajánlás) </a:t>
            </a:r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6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5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085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81125"/>
            <a:ext cx="88312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957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E65C01-A455-4FB8-9513-B6F0C6DE903A}" type="slidenum">
              <a:rPr lang="hu-HU" sz="1600" b="1">
                <a:latin typeface="Georgia" pitchFamily="18" charset="0"/>
              </a:rPr>
              <a:pPr algn="r" eaLnBrk="1" hangingPunct="1"/>
              <a:t>107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957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9576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Nyomásmenedzsment</a:t>
            </a:r>
          </a:p>
        </p:txBody>
      </p:sp>
      <p:sp>
        <p:nvSpPr>
          <p:cNvPr id="1095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588" name="Szövegdoboz 11"/>
          <p:cNvSpPr txBox="1">
            <a:spLocks noChangeArrowheads="1"/>
          </p:cNvSpPr>
          <p:nvPr/>
        </p:nvSpPr>
        <p:spPr bwMode="auto">
          <a:xfrm>
            <a:off x="468313" y="1271588"/>
            <a:ext cx="842486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Cél: a hálózati nyomás (lokális) csökkentése</a:t>
            </a:r>
          </a:p>
          <a:p>
            <a:pPr eaLnBrk="1" hangingPunct="1"/>
            <a:endParaRPr lang="hu-H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Megvalósítás 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hálózati átalakítás: zónán belül szektorosítással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nyomáscsökkentő beépítés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Távfelügyelt és távműködtetés</a:t>
            </a:r>
          </a:p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Előnyök/hátrányok: 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Végágak keletkeznek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Lecsökken a hálózati vízsebesség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Bevétel kiesés (nyomásfüggő rákényszerített hányad elvész)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Energia megtakarítás, ha a gépházi oldalon avatkozunk be.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Kevesebb szivárgás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Csővezetéken alacsonyabb mechanikai igénybevétel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059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14BB178-FC1C-4487-8654-48932AB81188}" type="slidenum">
              <a:rPr lang="hu-HU" sz="1600" b="1">
                <a:latin typeface="Georgia" pitchFamily="18" charset="0"/>
              </a:rPr>
              <a:pPr algn="r" eaLnBrk="1" hangingPunct="1"/>
              <a:t>108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1059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0600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Vízveszteség elemzés</a:t>
            </a:r>
          </a:p>
        </p:txBody>
      </p:sp>
      <p:sp>
        <p:nvSpPr>
          <p:cNvPr id="1106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612" name="Szövegdoboz 11"/>
          <p:cNvSpPr txBox="1">
            <a:spLocks noChangeArrowheads="1"/>
          </p:cNvSpPr>
          <p:nvPr/>
        </p:nvSpPr>
        <p:spPr bwMode="auto">
          <a:xfrm>
            <a:off x="468313" y="1271588"/>
            <a:ext cx="84248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Cél: a  veszteségek feltárása</a:t>
            </a:r>
          </a:p>
          <a:p>
            <a:pPr eaLnBrk="1" hangingPunct="1"/>
            <a:endParaRPr lang="hu-H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Megvalósítás 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hálózati leszakaszolás: zónán belül szektorosítással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áteresztő zárak cseréje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betáplálás tűzcsapon át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éjszakai minimum fogyasztás figyelése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csak kisvezetékek szivárgáskeresésére alkalmas</a:t>
            </a:r>
          </a:p>
          <a:p>
            <a:pPr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Előnyök/hátrányok: 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Felesleges zárcsere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Ráfordítás sok / haszon csekély</a:t>
            </a:r>
          </a:p>
          <a:p>
            <a:pPr lvl="1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Nagy kárt okozó helyen indokolt csak</a:t>
            </a:r>
          </a:p>
          <a:p>
            <a:pPr lvl="2" eaLnBrk="1" hangingPunct="1"/>
            <a:r>
              <a:rPr lang="hu-HU" sz="2400">
                <a:latin typeface="Times New Roman" pitchFamily="18" charset="0"/>
                <a:cs typeface="Times New Roman" pitchFamily="18" charset="0"/>
              </a:rPr>
              <a:t>(műemlékek, metró, aluljárók, stb.)</a:t>
            </a:r>
          </a:p>
          <a:p>
            <a:pPr lvl="1" eaLnBrk="1" hangingPunct="1"/>
            <a:endParaRPr lang="hu-H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82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9ADE9F6-E88F-4444-BD19-2C9C9BCC4BD8}" type="slidenum">
              <a:rPr lang="hu-HU" sz="1600" b="1">
                <a:latin typeface="Georgia" pitchFamily="18" charset="0"/>
              </a:rPr>
              <a:pPr algn="r" eaLnBrk="1" hangingPunct="1"/>
              <a:t>109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3482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825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Vízigények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8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4818" name="Objektum 18"/>
          <p:cNvGraphicFramePr>
            <a:graphicFrameLocks noChangeAspect="1"/>
          </p:cNvGraphicFramePr>
          <p:nvPr/>
        </p:nvGraphicFramePr>
        <p:xfrm>
          <a:off x="1331913" y="1268413"/>
          <a:ext cx="711835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Visio" r:id="rId4" imgW="7063740" imgH="5099020" progId="Visio.Drawing.11">
                  <p:embed/>
                </p:oleObj>
              </mc:Choice>
              <mc:Fallback>
                <p:oleObj name="Visio" r:id="rId4" imgW="7063740" imgH="5099020" progId="Visio.Drawing.11">
                  <p:embed/>
                  <p:pic>
                    <p:nvPicPr>
                      <p:cNvPr id="0" name="Objektum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68413"/>
                        <a:ext cx="7118350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3014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C661554D-F933-47CC-AD91-DCA3691D84AF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78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Az örökség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3017" name="Rectangle 3"/>
          <p:cNvSpPr>
            <a:spLocks noChangeArrowheads="1"/>
          </p:cNvSpPr>
          <p:nvPr/>
        </p:nvSpPr>
        <p:spPr bwMode="auto">
          <a:xfrm>
            <a:off x="250825" y="1557338"/>
            <a:ext cx="8569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hu-H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hu-H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kutak és gépházak</a:t>
            </a:r>
            <a:r>
              <a:rPr lang="hu-H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esetében a megváltozott munkaponti viszonyokhoz való illesztés relatíve könnyen megvalósítható, különösen akkor, ha a gépegységek hajtásszabályozottak. Bizonyos mértéken túl költséges gépcserére van szükség, de az illesztési feladat kisebb-nagyobb ráfordításokkal megoldható. A létesítmények felhagyása is része az eszköztárnak. </a:t>
            </a:r>
          </a:p>
          <a:p>
            <a:pPr eaLnBrk="0" hangingPunct="0">
              <a:buFontTx/>
              <a:buChar char="•"/>
            </a:pPr>
            <a:endParaRPr lang="hu-HU" sz="1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hu-H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bő </a:t>
            </a:r>
            <a:r>
              <a:rPr lang="hu-H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hálózat</a:t>
            </a:r>
            <a:r>
              <a:rPr lang="hu-H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szűkebbre szabása már sokkal nagyobb kihívást jelent. Az alacsony vízsebesség következtében jelentkező vízminőségi problémák miatt volna fontos a változtatás, az igényekhez való illesztés. A hálózat átalakítása azonban nem egyszerű feladat, amellett nagyon költséges is. </a:t>
            </a:r>
          </a:p>
          <a:p>
            <a:pPr eaLnBrk="0" hangingPunct="0"/>
            <a:endParaRPr lang="hu-HU" sz="9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hu-HU" sz="2000">
                <a:latin typeface="Times New Roman" pitchFamily="18" charset="0"/>
                <a:cs typeface="Calibri" pitchFamily="34" charset="0"/>
              </a:rPr>
              <a:t>A </a:t>
            </a:r>
            <a:r>
              <a:rPr lang="hu-HU" sz="2000" b="1">
                <a:latin typeface="Times New Roman" pitchFamily="18" charset="0"/>
                <a:cs typeface="Calibri" pitchFamily="34" charset="0"/>
              </a:rPr>
              <a:t>medencék</a:t>
            </a:r>
            <a:r>
              <a:rPr lang="hu-HU" sz="2000">
                <a:latin typeface="Times New Roman" pitchFamily="18" charset="0"/>
                <a:cs typeface="Calibri" pitchFamily="34" charset="0"/>
              </a:rPr>
              <a:t> esetében látszólag pozitív álláspontra helyezkedhetünk. A lecsökkent vízigények jelentősen javították a víztartalékolási mutatót. A korábbi 30% körüli érték ma közel 70 % nagyságúra emelkedett, anélkül, hogy a mutató javítása érdekében bármi is történt volna.</a:t>
            </a:r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8" name="Téglalap 10"/>
          <p:cNvSpPr>
            <a:spLocks noChangeArrowheads="1"/>
          </p:cNvSpPr>
          <p:nvPr/>
        </p:nvSpPr>
        <p:spPr bwMode="auto">
          <a:xfrm>
            <a:off x="323850" y="1268413"/>
            <a:ext cx="683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0000"/>
                </a:solidFill>
                <a:latin typeface="Georgia" pitchFamily="18" charset="0"/>
              </a:rPr>
              <a:t>A csődtömeget finanszírozni kell !!!!</a:t>
            </a:r>
            <a:endParaRPr lang="hu-H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161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C5739E7-8318-4CEF-8953-909BA3145D82}" type="slidenum">
              <a:rPr lang="hu-HU" sz="1600" b="1">
                <a:latin typeface="Georgia" pitchFamily="18" charset="0"/>
              </a:rPr>
              <a:pPr algn="r" eaLnBrk="1" hangingPunct="1"/>
              <a:t>110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1162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162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9281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bruttó árbevétel</a:t>
            </a:r>
          </a:p>
        </p:txBody>
      </p:sp>
      <p:sp>
        <p:nvSpPr>
          <p:cNvPr id="11162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16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971600" y="1124744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264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D1DEECB-159A-4E38-A103-D42F4E2B94D7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111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264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 bwMode="auto">
          <a:xfrm>
            <a:off x="107950" y="142875"/>
            <a:ext cx="8821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hu-HU" sz="32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 bwMode="auto">
          <a:xfrm>
            <a:off x="2011363" y="5264150"/>
            <a:ext cx="5400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3200" b="1" dirty="0">
                <a:latin typeface="Georgia" pitchFamily="18" charset="0"/>
                <a:ea typeface="+mj-ea"/>
                <a:cs typeface="+mj-cs"/>
              </a:rPr>
              <a:t>Köszönöm a figyelmet !</a:t>
            </a:r>
          </a:p>
        </p:txBody>
      </p:sp>
      <p:pic>
        <p:nvPicPr>
          <p:cNvPr id="27658" name="Picture 5" descr="http://fandaplumbingsupplies.co.uk/images/taps/original/single-basin-t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351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ím 1"/>
          <p:cNvSpPr txBox="1">
            <a:spLocks/>
          </p:cNvSpPr>
          <p:nvPr/>
        </p:nvSpPr>
        <p:spPr bwMode="auto">
          <a:xfrm>
            <a:off x="196850" y="142875"/>
            <a:ext cx="8821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hu-HU" sz="3200" b="1" dirty="0"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4038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EC25D5B9-82DE-4B5A-BBE7-3F80464CC507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78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Kevés vagy sok víz?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4041" name="Szövegdoboz 14"/>
          <p:cNvSpPr txBox="1">
            <a:spLocks noChangeArrowheads="1"/>
          </p:cNvSpPr>
          <p:nvPr/>
        </p:nvSpPr>
        <p:spPr bwMode="auto">
          <a:xfrm>
            <a:off x="539750" y="2276475"/>
            <a:ext cx="7848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u="sng">
                <a:latin typeface="Times New Roman" pitchFamily="18" charset="0"/>
                <a:cs typeface="Times New Roman" pitchFamily="18" charset="0"/>
              </a:rPr>
              <a:t>Kisebb vízfogyasztás</a:t>
            </a:r>
          </a:p>
          <a:p>
            <a:pPr eaLnBrk="1" hangingPunct="1"/>
            <a:endParaRPr lang="hu-H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Kevesebb bevétel 		&gt;&gt;&gt; 	kompenzáljuk vízárral</a:t>
            </a: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Kisebb ökológiai lábnyom	&gt;&gt;&gt;	való igaz, ez nem baj</a:t>
            </a: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Büdös csatornák		&gt;&gt;&gt;	nem probléma, szagolgatjuk</a:t>
            </a: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Rekkenő hőség		&gt;&gt;&gt;	kibírjuk</a:t>
            </a: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Kiszáradó parkok		&gt;&gt;&gt;	sivatag van másutt is.</a:t>
            </a: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Elgörbülő sínek		&gt;&gt;&gt;	majd lehülnek</a:t>
            </a:r>
          </a:p>
          <a:p>
            <a:pPr eaLnBrk="1" hangingPunct="1"/>
            <a:endParaRPr lang="hu-H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A víz arra van, hogy használjuk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5062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A1E0D3E6-E240-4221-9F89-1028D789F1A1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Zavaros (?) jogi környezet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5065" name="Picture 4" descr="http://tarhely.sokoldal.hu/cegeljaras-jogikepviselet/fajlok/sajat-honlap-ingyen--sokoldal_hu-jogszabalyker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1938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églalap 10"/>
          <p:cNvSpPr>
            <a:spLocks noChangeArrowheads="1"/>
          </p:cNvSpPr>
          <p:nvPr/>
        </p:nvSpPr>
        <p:spPr bwMode="auto">
          <a:xfrm>
            <a:off x="1547813" y="2781300"/>
            <a:ext cx="7200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400" b="1">
                <a:latin typeface="Times New Roman" pitchFamily="18" charset="0"/>
                <a:cs typeface="Times New Roman" pitchFamily="18" charset="0"/>
              </a:rPr>
              <a:t>Közbeszerzési Törvény</a:t>
            </a:r>
          </a:p>
          <a:p>
            <a:endParaRPr lang="hu-H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>
                <a:latin typeface="Times New Roman" pitchFamily="18" charset="0"/>
                <a:cs typeface="Times New Roman" pitchFamily="18" charset="0"/>
              </a:rPr>
              <a:t>FIDIC piros könyv</a:t>
            </a:r>
          </a:p>
          <a:p>
            <a:r>
              <a:rPr lang="hu-HU" sz="2400" b="1">
                <a:latin typeface="Times New Roman" pitchFamily="18" charset="0"/>
                <a:cs typeface="Times New Roman" pitchFamily="18" charset="0"/>
              </a:rPr>
              <a:t>FIDIC sárga könyv</a:t>
            </a:r>
          </a:p>
          <a:p>
            <a:endParaRPr lang="hu-H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>
                <a:latin typeface="Times New Roman" pitchFamily="18" charset="0"/>
                <a:cs typeface="Times New Roman" pitchFamily="18" charset="0"/>
              </a:rPr>
              <a:t>EU-s pályázatok</a:t>
            </a:r>
          </a:p>
          <a:p>
            <a:pPr lvl="1"/>
            <a:r>
              <a:rPr lang="hu-HU" sz="2400" b="1">
                <a:latin typeface="Times New Roman" pitchFamily="18" charset="0"/>
                <a:cs typeface="Times New Roman" pitchFamily="18" charset="0"/>
              </a:rPr>
              <a:t>Vízminőségjavító program</a:t>
            </a:r>
          </a:p>
          <a:p>
            <a:pPr lvl="1"/>
            <a:r>
              <a:rPr lang="hu-HU" sz="2400" b="1">
                <a:latin typeface="Times New Roman" pitchFamily="18" charset="0"/>
                <a:cs typeface="Times New Roman" pitchFamily="18" charset="0"/>
              </a:rPr>
              <a:t>Közműolló szűkítése: csatornázási program</a:t>
            </a:r>
          </a:p>
          <a:p>
            <a:pPr lvl="1"/>
            <a:r>
              <a:rPr lang="hu-HU" sz="2400" b="1">
                <a:latin typeface="Times New Roman" pitchFamily="18" charset="0"/>
                <a:cs typeface="Times New Roman" pitchFamily="18" charset="0"/>
              </a:rPr>
              <a:t>Duna Stratégia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2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6F1C5D-839E-49A6-9E0F-9E2CF7B8B84E}" type="slidenum">
              <a:rPr lang="hu-HU" sz="1600" b="1">
                <a:latin typeface="Georgia" pitchFamily="18" charset="0"/>
              </a:rPr>
              <a:pPr algn="r" eaLnBrk="1" hangingPunct="1"/>
              <a:t>14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12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3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Miről is lesz szó?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3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/>
        </p:nvGraphicFramePr>
        <p:xfrm>
          <a:off x="107950" y="1200150"/>
          <a:ext cx="64087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Visio" r:id="rId4" imgW="7843230" imgH="2576333" progId="Visio.Drawing.11">
                  <p:embed/>
                </p:oleObj>
              </mc:Choice>
              <mc:Fallback>
                <p:oleObj name="Visio" r:id="rId4" imgW="7843230" imgH="2576333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00150"/>
                        <a:ext cx="64087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3" name="Object 49"/>
          <p:cNvGraphicFramePr>
            <a:graphicFrameLocks noChangeAspect="1"/>
          </p:cNvGraphicFramePr>
          <p:nvPr/>
        </p:nvGraphicFramePr>
        <p:xfrm>
          <a:off x="2700338" y="3789363"/>
          <a:ext cx="626427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Visio" r:id="rId6" imgW="7770330" imgH="3556509" progId="Visio.Drawing.11">
                  <p:embed/>
                </p:oleObj>
              </mc:Choice>
              <mc:Fallback>
                <p:oleObj name="Visio" r:id="rId6" imgW="7770330" imgH="3556509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789363"/>
                        <a:ext cx="6264275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Egyenes összekötő 51"/>
          <p:cNvCxnSpPr/>
          <p:nvPr/>
        </p:nvCxnSpPr>
        <p:spPr>
          <a:xfrm>
            <a:off x="0" y="3500438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6086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92875"/>
            <a:ext cx="468313" cy="365125"/>
          </a:xfrm>
        </p:spPr>
        <p:txBody>
          <a:bodyPr/>
          <a:lstStyle/>
          <a:p>
            <a:pPr>
              <a:defRPr/>
            </a:pPr>
            <a:fld id="{0D42A97B-C32E-4F15-9713-32C03C5645B5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46088" name="Cím 1"/>
          <p:cNvSpPr>
            <a:spLocks noGrp="1"/>
          </p:cNvSpPr>
          <p:nvPr/>
        </p:nvSpPr>
        <p:spPr bwMode="auto">
          <a:xfrm>
            <a:off x="179388" y="122238"/>
            <a:ext cx="8712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Tágabb értelmezés</a:t>
            </a:r>
          </a:p>
        </p:txBody>
      </p:sp>
      <p:sp>
        <p:nvSpPr>
          <p:cNvPr id="46089" name="Szövegdoboz 51"/>
          <p:cNvSpPr txBox="1">
            <a:spLocks noChangeArrowheads="1"/>
          </p:cNvSpPr>
          <p:nvPr/>
        </p:nvSpPr>
        <p:spPr bwMode="auto">
          <a:xfrm>
            <a:off x="90488" y="1843088"/>
            <a:ext cx="431958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Felosztás a felhasználás alapján</a:t>
            </a:r>
          </a:p>
          <a:p>
            <a:pPr eaLnBrk="1" hangingPunct="1"/>
            <a:endParaRPr lang="hu-HU" sz="1100" b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„Belsőleg” felhasználás esetén indokolt  az ivóvízminőség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ivás, főzés, 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mosás(?), mosogatás(?)</a:t>
            </a:r>
          </a:p>
          <a:p>
            <a:pPr lvl="1" eaLnBrk="1" hangingPunct="1"/>
            <a:r>
              <a:rPr lang="hu-HU" b="1" i="1">
                <a:latin typeface="Times New Roman" pitchFamily="18" charset="0"/>
                <a:cs typeface="Times New Roman" pitchFamily="18" charset="0"/>
              </a:rPr>
              <a:t>mennyisége csekély</a:t>
            </a:r>
          </a:p>
          <a:p>
            <a:pPr lvl="1" eaLnBrk="1" hangingPunct="1"/>
            <a:endParaRPr lang="hu-HU" sz="11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„Külsőleg” felhasználás esetén nem indokolt az ivóvíz minőség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kocsimosás, öntözés</a:t>
            </a:r>
          </a:p>
          <a:p>
            <a:pPr lvl="1" eaLnBrk="1" hangingPunct="1"/>
            <a:r>
              <a:rPr lang="hu-HU" b="1" i="1">
                <a:latin typeface="Times New Roman" pitchFamily="18" charset="0"/>
                <a:cs typeface="Times New Roman" pitchFamily="18" charset="0"/>
              </a:rPr>
              <a:t>mennyisége sok </a:t>
            </a:r>
          </a:p>
        </p:txBody>
      </p:sp>
      <p:sp>
        <p:nvSpPr>
          <p:cNvPr id="46090" name="Szövegdoboz 53"/>
          <p:cNvSpPr txBox="1">
            <a:spLocks noChangeArrowheads="1"/>
          </p:cNvSpPr>
          <p:nvPr/>
        </p:nvSpPr>
        <p:spPr bwMode="auto">
          <a:xfrm>
            <a:off x="4699000" y="1916113"/>
            <a:ext cx="3024188" cy="2492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Szürke szennyvíz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(szappanos)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alig szennyezett</a:t>
            </a:r>
          </a:p>
          <a:p>
            <a:pPr lvl="1" eaLnBrk="1" hangingPunct="1"/>
            <a:r>
              <a:rPr lang="hu-HU" b="1" i="1">
                <a:latin typeface="Times New Roman" pitchFamily="18" charset="0"/>
                <a:cs typeface="Times New Roman" pitchFamily="18" charset="0"/>
              </a:rPr>
              <a:t>mennyisége sok, 5*</a:t>
            </a:r>
          </a:p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Fekete szennyvíz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(fekáliás)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erősen szennyezett</a:t>
            </a:r>
          </a:p>
          <a:p>
            <a:pPr lvl="1" eaLnBrk="1" hangingPunct="1"/>
            <a:r>
              <a:rPr lang="hu-HU" b="1" i="1">
                <a:latin typeface="Times New Roman" pitchFamily="18" charset="0"/>
                <a:cs typeface="Times New Roman" pitchFamily="18" charset="0"/>
              </a:rPr>
              <a:t>mennyisége kevés 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 bwMode="auto">
          <a:xfrm>
            <a:off x="306388" y="979488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2800" b="1" dirty="0">
                <a:latin typeface="Georgia" pitchFamily="18" charset="0"/>
                <a:ea typeface="+mj-ea"/>
                <a:cs typeface="+mj-cs"/>
              </a:rPr>
              <a:t>Ivóvíz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 bwMode="auto">
          <a:xfrm>
            <a:off x="4922838" y="979488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2800" b="1" dirty="0">
                <a:latin typeface="Georgia" pitchFamily="18" charset="0"/>
                <a:ea typeface="+mj-ea"/>
                <a:cs typeface="+mj-cs"/>
              </a:rPr>
              <a:t>Szennyvíz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554538" y="998538"/>
            <a:ext cx="0" cy="55260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-17463" y="1771650"/>
            <a:ext cx="914400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Szövegdoboz 53"/>
          <p:cNvSpPr txBox="1">
            <a:spLocks noChangeArrowheads="1"/>
          </p:cNvSpPr>
          <p:nvPr/>
        </p:nvSpPr>
        <p:spPr bwMode="auto">
          <a:xfrm>
            <a:off x="5922963" y="4508500"/>
            <a:ext cx="3132137" cy="1938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Elválasztott csatorna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Szennyvíz hálózat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Csapadékvíz hálózat</a:t>
            </a:r>
          </a:p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Egyesített csatorna</a:t>
            </a:r>
          </a:p>
          <a:p>
            <a:pPr lvl="1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Szennyvíz + csatornavíz együtt</a:t>
            </a:r>
          </a:p>
        </p:txBody>
      </p:sp>
      <p:sp>
        <p:nvSpPr>
          <p:cNvPr id="46096" name="Szövegdoboz 53"/>
          <p:cNvSpPr txBox="1">
            <a:spLocks noChangeArrowheads="1"/>
          </p:cNvSpPr>
          <p:nvPr/>
        </p:nvSpPr>
        <p:spPr bwMode="auto">
          <a:xfrm>
            <a:off x="233363" y="5588000"/>
            <a:ext cx="3382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u="sng">
                <a:latin typeface="Times New Roman" pitchFamily="18" charset="0"/>
                <a:cs typeface="Times New Roman" pitchFamily="18" charset="0"/>
              </a:rPr>
              <a:t>Ivóvíz  -  Tisztavíz</a:t>
            </a:r>
          </a:p>
        </p:txBody>
      </p:sp>
      <p:sp>
        <p:nvSpPr>
          <p:cNvPr id="19" name="Cím 1"/>
          <p:cNvSpPr txBox="1">
            <a:spLocks/>
          </p:cNvSpPr>
          <p:nvPr/>
        </p:nvSpPr>
        <p:spPr bwMode="auto">
          <a:xfrm rot="16200000">
            <a:off x="7183438" y="2743200"/>
            <a:ext cx="2439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2400" b="1" dirty="0">
                <a:latin typeface="Georgia" pitchFamily="18" charset="0"/>
                <a:ea typeface="+mj-ea"/>
                <a:cs typeface="+mj-cs"/>
              </a:rPr>
              <a:t>Megelőzés szemlélet</a:t>
            </a:r>
          </a:p>
        </p:txBody>
      </p:sp>
      <p:sp>
        <p:nvSpPr>
          <p:cNvPr id="20" name="Cím 1"/>
          <p:cNvSpPr txBox="1">
            <a:spLocks/>
          </p:cNvSpPr>
          <p:nvPr/>
        </p:nvSpPr>
        <p:spPr bwMode="auto">
          <a:xfrm rot="16200000">
            <a:off x="4304507" y="5118893"/>
            <a:ext cx="2006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2400" b="1" dirty="0">
                <a:latin typeface="Georgia" pitchFamily="18" charset="0"/>
                <a:ea typeface="+mj-ea"/>
                <a:cs typeface="+mj-cs"/>
              </a:rPr>
              <a:t>Tisztítási igény szemlélet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7107" name="Cím 1"/>
          <p:cNvSpPr>
            <a:spLocks noGrp="1"/>
          </p:cNvSpPr>
          <p:nvPr>
            <p:ph type="ctrTitle"/>
          </p:nvPr>
        </p:nvSpPr>
        <p:spPr>
          <a:xfrm>
            <a:off x="179388" y="2133600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Üzleti folyamatok</a:t>
            </a:r>
            <a:br>
              <a:rPr lang="hu-HU" sz="3200" b="1">
                <a:latin typeface="Georgia" pitchFamily="18" charset="0"/>
              </a:rPr>
            </a:br>
            <a:r>
              <a:rPr lang="hu-HU" sz="3200" b="1">
                <a:latin typeface="Georgia" pitchFamily="18" charset="0"/>
              </a:rPr>
              <a:t>mérése, minősítése</a:t>
            </a: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7111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92875"/>
            <a:ext cx="539750" cy="365125"/>
          </a:xfrm>
        </p:spPr>
        <p:txBody>
          <a:bodyPr/>
          <a:lstStyle/>
          <a:p>
            <a:pPr>
              <a:defRPr/>
            </a:pPr>
            <a:fld id="{56E61955-FBCA-4AD9-B392-610C69D3C3D2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16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813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1E3BD4A-F6A0-48BE-AD96-FF6CFC4099C2}" type="slidenum">
              <a:rPr lang="hu-HU" sz="1600" b="1">
                <a:latin typeface="Georgia" pitchFamily="18" charset="0"/>
              </a:rPr>
              <a:pPr algn="r" eaLnBrk="1" hangingPunct="1"/>
              <a:t>17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4813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98107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8136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6624638" cy="693738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Üzleti architektúra</a:t>
            </a:r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813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4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4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48143" name="Group 28"/>
          <p:cNvGrpSpPr>
            <a:grpSpLocks/>
          </p:cNvGrpSpPr>
          <p:nvPr/>
        </p:nvGrpSpPr>
        <p:grpSpPr bwMode="auto">
          <a:xfrm>
            <a:off x="539750" y="1225550"/>
            <a:ext cx="7956550" cy="4651375"/>
            <a:chOff x="224" y="800"/>
            <a:chExt cx="5332" cy="3394"/>
          </a:xfrm>
        </p:grpSpPr>
        <p:sp>
          <p:nvSpPr>
            <p:cNvPr id="48144" name="Rectangle 4"/>
            <p:cNvSpPr>
              <a:spLocks noChangeArrowheads="1"/>
            </p:cNvSpPr>
            <p:nvPr/>
          </p:nvSpPr>
          <p:spPr bwMode="auto">
            <a:xfrm>
              <a:off x="846" y="800"/>
              <a:ext cx="4637" cy="2768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234" y="2260"/>
              <a:ext cx="2498" cy="1369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50000">
                  <a:schemeClr val="hlink"/>
                </a:gs>
                <a:gs pos="100000">
                  <a:srgbClr val="5E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46" name="Oval 6"/>
            <p:cNvSpPr>
              <a:spLocks noChangeArrowheads="1"/>
            </p:cNvSpPr>
            <p:nvPr/>
          </p:nvSpPr>
          <p:spPr bwMode="auto">
            <a:xfrm>
              <a:off x="4037" y="2707"/>
              <a:ext cx="666" cy="569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47" name="Text Box 7"/>
            <p:cNvSpPr txBox="1">
              <a:spLocks noChangeArrowheads="1"/>
            </p:cNvSpPr>
            <p:nvPr/>
          </p:nvSpPr>
          <p:spPr bwMode="auto">
            <a:xfrm>
              <a:off x="955" y="819"/>
              <a:ext cx="191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b="1">
                  <a:latin typeface="Times New Roman" pitchFamily="18" charset="0"/>
                  <a:cs typeface="Times New Roman" pitchFamily="18" charset="0"/>
                </a:rPr>
                <a:t>Támogató tevékenységek</a:t>
              </a:r>
              <a:endParaRPr lang="en-GB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48" name="Text Box 8"/>
            <p:cNvSpPr txBox="1">
              <a:spLocks noChangeArrowheads="1"/>
            </p:cNvSpPr>
            <p:nvPr/>
          </p:nvSpPr>
          <p:spPr bwMode="auto">
            <a:xfrm>
              <a:off x="1247" y="2277"/>
              <a:ext cx="222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Alaptevékenység   </a:t>
              </a:r>
              <a:r>
                <a:rPr lang="hu-H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(üzemeltetés)</a:t>
              </a:r>
              <a:endParaRPr lang="en-GB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747" y="2514"/>
              <a:ext cx="666" cy="1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90" y="2419"/>
              <a:ext cx="666" cy="1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224" y="1145"/>
              <a:ext cx="389" cy="2663"/>
            </a:xfrm>
            <a:prstGeom prst="downArrow">
              <a:avLst>
                <a:gd name="adj1" fmla="val 54241"/>
                <a:gd name="adj2" fmla="val 61707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2" name="Text Box 12"/>
            <p:cNvSpPr txBox="1">
              <a:spLocks noChangeArrowheads="1"/>
            </p:cNvSpPr>
            <p:nvPr/>
          </p:nvSpPr>
          <p:spPr bwMode="auto">
            <a:xfrm rot="-5400000">
              <a:off x="-699" y="2257"/>
              <a:ext cx="224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T á m o g a t á s i   l á n c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1286" y="3840"/>
              <a:ext cx="3890" cy="354"/>
            </a:xfrm>
            <a:prstGeom prst="rightArrow">
              <a:avLst>
                <a:gd name="adj1" fmla="val 58306"/>
                <a:gd name="adj2" fmla="val 63109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4" name="Text Box 14"/>
            <p:cNvSpPr txBox="1">
              <a:spLocks noChangeArrowheads="1"/>
            </p:cNvSpPr>
            <p:nvPr/>
          </p:nvSpPr>
          <p:spPr bwMode="auto">
            <a:xfrm>
              <a:off x="2548" y="3919"/>
              <a:ext cx="18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É r t é k l á n c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5" name="Text Box 15"/>
            <p:cNvSpPr txBox="1">
              <a:spLocks noChangeArrowheads="1"/>
            </p:cNvSpPr>
            <p:nvPr/>
          </p:nvSpPr>
          <p:spPr bwMode="auto">
            <a:xfrm rot="-5400000">
              <a:off x="315" y="3085"/>
              <a:ext cx="116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 környezet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2124" y="3015"/>
              <a:ext cx="19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7" name="Text Box 17"/>
            <p:cNvSpPr txBox="1">
              <a:spLocks noChangeArrowheads="1"/>
            </p:cNvSpPr>
            <p:nvPr/>
          </p:nvSpPr>
          <p:spPr bwMode="auto">
            <a:xfrm rot="-5400000">
              <a:off x="4831" y="3016"/>
              <a:ext cx="116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 fogyasztó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8" name="Oval 18"/>
            <p:cNvSpPr>
              <a:spLocks noChangeArrowheads="1"/>
            </p:cNvSpPr>
            <p:nvPr/>
          </p:nvSpPr>
          <p:spPr bwMode="auto">
            <a:xfrm>
              <a:off x="2639" y="2726"/>
              <a:ext cx="666" cy="569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50000">
                  <a:srgbClr val="FFFFFF"/>
                </a:gs>
                <a:gs pos="100000">
                  <a:srgbClr val="0099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1652" y="2719"/>
              <a:ext cx="666" cy="56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5000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0" name="Text Box 20"/>
            <p:cNvSpPr txBox="1">
              <a:spLocks noChangeArrowheads="1"/>
            </p:cNvSpPr>
            <p:nvPr/>
          </p:nvSpPr>
          <p:spPr bwMode="auto">
            <a:xfrm>
              <a:off x="1566" y="3355"/>
              <a:ext cx="8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Víztermelés</a:t>
              </a:r>
              <a:endParaRPr lang="en-GB"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1" name="Text Box 21"/>
            <p:cNvSpPr txBox="1">
              <a:spLocks noChangeArrowheads="1"/>
            </p:cNvSpPr>
            <p:nvPr/>
          </p:nvSpPr>
          <p:spPr bwMode="auto">
            <a:xfrm>
              <a:off x="2574" y="3346"/>
              <a:ext cx="87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Vízelosztás</a:t>
              </a:r>
              <a:endParaRPr lang="en-GB"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2" name="Text Box 22"/>
            <p:cNvSpPr txBox="1">
              <a:spLocks noChangeArrowheads="1"/>
            </p:cNvSpPr>
            <p:nvPr/>
          </p:nvSpPr>
          <p:spPr bwMode="auto">
            <a:xfrm>
              <a:off x="3786" y="3324"/>
              <a:ext cx="109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Vízértékesítés</a:t>
              </a:r>
              <a:endParaRPr lang="en-GB"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3" name="Text Box 23"/>
            <p:cNvSpPr txBox="1">
              <a:spLocks noChangeArrowheads="1"/>
            </p:cNvSpPr>
            <p:nvPr/>
          </p:nvSpPr>
          <p:spPr bwMode="auto">
            <a:xfrm>
              <a:off x="1301" y="1414"/>
              <a:ext cx="368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4" name="Text Box 24"/>
            <p:cNvSpPr txBox="1">
              <a:spLocks noChangeArrowheads="1"/>
            </p:cNvSpPr>
            <p:nvPr/>
          </p:nvSpPr>
          <p:spPr bwMode="auto">
            <a:xfrm>
              <a:off x="905" y="1051"/>
              <a:ext cx="4631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Globális menedzsment: Kommunikáció, Stratégiai tervezés, Jog, Belső ellenőrzés</a:t>
              </a:r>
            </a:p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Adminisztratív: menedzsment: Központi titkárság</a:t>
              </a:r>
            </a:p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Személyi ügyek: személyi fejlesztés, személyi adminisztráció, oktatás, szociális ügyek, üzemorvos</a:t>
              </a:r>
            </a:p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Pénzügy: gazdasági-pénzügyi tervezés, számvitel, kontrolling, beszerzés, eszköznyilvántartás</a:t>
              </a:r>
            </a:p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Ügyfélkapcsolat: ügyfélkapcsolat, leolvasás-számlázás</a:t>
              </a:r>
            </a:p>
            <a:p>
              <a:pPr>
                <a:spcBef>
                  <a:spcPct val="50000"/>
                </a:spcBef>
              </a:pPr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Műszaki tevékenység: hibajavítás, karbantartás, beruházás, műszaki tervezés</a:t>
              </a:r>
              <a:endParaRPr lang="en-GB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65" name="Picture 25" descr="C:\Program Files\Microsoft Office\Clipart\Office\Suncloud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2538"/>
              <a:ext cx="4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66" name="Picture 26" descr="C:\Program Files\Common Files\Microsoft Shared\Clipart\cagcat50\BD06639_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2448"/>
              <a:ext cx="38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67" name="Picture 27" descr="C:\Program Files\Microsoft Office\Clipart\Office\Money1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3273"/>
              <a:ext cx="491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915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301CA4F-AA55-4555-A53E-1E86031EEDF2}" type="slidenum">
              <a:rPr lang="hu-HU" sz="1600" b="1">
                <a:latin typeface="Georgia" pitchFamily="18" charset="0"/>
              </a:rPr>
              <a:pPr algn="r" eaLnBrk="1" hangingPunct="1"/>
              <a:t>18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4915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916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567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Sommás stratégiai célok</a:t>
            </a:r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916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916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49165" name="Group 12"/>
          <p:cNvGrpSpPr>
            <a:grpSpLocks/>
          </p:cNvGrpSpPr>
          <p:nvPr/>
        </p:nvGrpSpPr>
        <p:grpSpPr bwMode="auto">
          <a:xfrm>
            <a:off x="739775" y="2128838"/>
            <a:ext cx="7716838" cy="4265612"/>
            <a:chOff x="322" y="1085"/>
            <a:chExt cx="5181" cy="2975"/>
          </a:xfrm>
        </p:grpSpPr>
        <p:sp>
          <p:nvSpPr>
            <p:cNvPr id="49166" name="Text Box 3"/>
            <p:cNvSpPr txBox="1">
              <a:spLocks noChangeArrowheads="1"/>
            </p:cNvSpPr>
            <p:nvPr/>
          </p:nvSpPr>
          <p:spPr bwMode="auto">
            <a:xfrm>
              <a:off x="322" y="1085"/>
              <a:ext cx="3127" cy="1665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Megelégedésére kiszolgálni a fogyasztót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 környezet megvédése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Hatékony működés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Jó együttműködés a tulajdonosokkal, hatóságokkal</a:t>
              </a:r>
              <a:endPara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Freeform 4"/>
            <p:cNvSpPr>
              <a:spLocks/>
            </p:cNvSpPr>
            <p:nvPr/>
          </p:nvSpPr>
          <p:spPr bwMode="auto">
            <a:xfrm>
              <a:off x="2297" y="2869"/>
              <a:ext cx="2067" cy="1058"/>
            </a:xfrm>
            <a:custGeom>
              <a:avLst/>
              <a:gdLst>
                <a:gd name="T0" fmla="*/ 1 w 4133"/>
                <a:gd name="T1" fmla="*/ 0 h 2117"/>
                <a:gd name="T2" fmla="*/ 1 w 4133"/>
                <a:gd name="T3" fmla="*/ 0 h 2117"/>
                <a:gd name="T4" fmla="*/ 1 w 4133"/>
                <a:gd name="T5" fmla="*/ 0 h 2117"/>
                <a:gd name="T6" fmla="*/ 1 w 4133"/>
                <a:gd name="T7" fmla="*/ 0 h 2117"/>
                <a:gd name="T8" fmla="*/ 1 w 4133"/>
                <a:gd name="T9" fmla="*/ 0 h 2117"/>
                <a:gd name="T10" fmla="*/ 1 w 4133"/>
                <a:gd name="T11" fmla="*/ 0 h 2117"/>
                <a:gd name="T12" fmla="*/ 1 w 4133"/>
                <a:gd name="T13" fmla="*/ 0 h 2117"/>
                <a:gd name="T14" fmla="*/ 1 w 4133"/>
                <a:gd name="T15" fmla="*/ 0 h 2117"/>
                <a:gd name="T16" fmla="*/ 1 w 4133"/>
                <a:gd name="T17" fmla="*/ 0 h 2117"/>
                <a:gd name="T18" fmla="*/ 1 w 4133"/>
                <a:gd name="T19" fmla="*/ 0 h 2117"/>
                <a:gd name="T20" fmla="*/ 1 w 4133"/>
                <a:gd name="T21" fmla="*/ 1 h 2117"/>
                <a:gd name="T22" fmla="*/ 1 w 4133"/>
                <a:gd name="T23" fmla="*/ 1 h 2117"/>
                <a:gd name="T24" fmla="*/ 1 w 4133"/>
                <a:gd name="T25" fmla="*/ 1 h 2117"/>
                <a:gd name="T26" fmla="*/ 2 w 4133"/>
                <a:gd name="T27" fmla="*/ 1 h 2117"/>
                <a:gd name="T28" fmla="*/ 2 w 4133"/>
                <a:gd name="T29" fmla="*/ 1 h 2117"/>
                <a:gd name="T30" fmla="*/ 2 w 4133"/>
                <a:gd name="T31" fmla="*/ 1 h 2117"/>
                <a:gd name="T32" fmla="*/ 2 w 4133"/>
                <a:gd name="T33" fmla="*/ 0 h 2117"/>
                <a:gd name="T34" fmla="*/ 2 w 4133"/>
                <a:gd name="T35" fmla="*/ 0 h 2117"/>
                <a:gd name="T36" fmla="*/ 2 w 4133"/>
                <a:gd name="T37" fmla="*/ 0 h 2117"/>
                <a:gd name="T38" fmla="*/ 2 w 4133"/>
                <a:gd name="T39" fmla="*/ 0 h 2117"/>
                <a:gd name="T40" fmla="*/ 2 w 4133"/>
                <a:gd name="T41" fmla="*/ 0 h 2117"/>
                <a:gd name="T42" fmla="*/ 2 w 4133"/>
                <a:gd name="T43" fmla="*/ 0 h 2117"/>
                <a:gd name="T44" fmla="*/ 2 w 4133"/>
                <a:gd name="T45" fmla="*/ 0 h 2117"/>
                <a:gd name="T46" fmla="*/ 2 w 4133"/>
                <a:gd name="T47" fmla="*/ 0 h 2117"/>
                <a:gd name="T48" fmla="*/ 2 w 4133"/>
                <a:gd name="T49" fmla="*/ 0 h 2117"/>
                <a:gd name="T50" fmla="*/ 3 w 4133"/>
                <a:gd name="T51" fmla="*/ 0 h 2117"/>
                <a:gd name="T52" fmla="*/ 3 w 4133"/>
                <a:gd name="T53" fmla="*/ 0 h 2117"/>
                <a:gd name="T54" fmla="*/ 3 w 4133"/>
                <a:gd name="T55" fmla="*/ 0 h 2117"/>
                <a:gd name="T56" fmla="*/ 2 w 4133"/>
                <a:gd name="T57" fmla="*/ 0 h 2117"/>
                <a:gd name="T58" fmla="*/ 2 w 4133"/>
                <a:gd name="T59" fmla="*/ 0 h 2117"/>
                <a:gd name="T60" fmla="*/ 2 w 4133"/>
                <a:gd name="T61" fmla="*/ 0 h 2117"/>
                <a:gd name="T62" fmla="*/ 2 w 4133"/>
                <a:gd name="T63" fmla="*/ 0 h 2117"/>
                <a:gd name="T64" fmla="*/ 2 w 4133"/>
                <a:gd name="T65" fmla="*/ 0 h 2117"/>
                <a:gd name="T66" fmla="*/ 2 w 4133"/>
                <a:gd name="T67" fmla="*/ 0 h 2117"/>
                <a:gd name="T68" fmla="*/ 2 w 4133"/>
                <a:gd name="T69" fmla="*/ 0 h 2117"/>
                <a:gd name="T70" fmla="*/ 2 w 4133"/>
                <a:gd name="T71" fmla="*/ 0 h 2117"/>
                <a:gd name="T72" fmla="*/ 2 w 4133"/>
                <a:gd name="T73" fmla="*/ 0 h 2117"/>
                <a:gd name="T74" fmla="*/ 2 w 4133"/>
                <a:gd name="T75" fmla="*/ 0 h 2117"/>
                <a:gd name="T76" fmla="*/ 2 w 4133"/>
                <a:gd name="T77" fmla="*/ 0 h 2117"/>
                <a:gd name="T78" fmla="*/ 2 w 4133"/>
                <a:gd name="T79" fmla="*/ 0 h 2117"/>
                <a:gd name="T80" fmla="*/ 1 w 4133"/>
                <a:gd name="T81" fmla="*/ 0 h 2117"/>
                <a:gd name="T82" fmla="*/ 1 w 4133"/>
                <a:gd name="T83" fmla="*/ 0 h 2117"/>
                <a:gd name="T84" fmla="*/ 1 w 4133"/>
                <a:gd name="T85" fmla="*/ 0 h 2117"/>
                <a:gd name="T86" fmla="*/ 1 w 4133"/>
                <a:gd name="T87" fmla="*/ 0 h 2117"/>
                <a:gd name="T88" fmla="*/ 1 w 4133"/>
                <a:gd name="T89" fmla="*/ 0 h 2117"/>
                <a:gd name="T90" fmla="*/ 1 w 4133"/>
                <a:gd name="T91" fmla="*/ 0 h 2117"/>
                <a:gd name="T92" fmla="*/ 1 w 4133"/>
                <a:gd name="T93" fmla="*/ 0 h 2117"/>
                <a:gd name="T94" fmla="*/ 1 w 4133"/>
                <a:gd name="T95" fmla="*/ 0 h 2117"/>
                <a:gd name="T96" fmla="*/ 1 w 4133"/>
                <a:gd name="T97" fmla="*/ 0 h 2117"/>
                <a:gd name="T98" fmla="*/ 1 w 4133"/>
                <a:gd name="T99" fmla="*/ 0 h 2117"/>
                <a:gd name="T100" fmla="*/ 1 w 4133"/>
                <a:gd name="T101" fmla="*/ 0 h 2117"/>
                <a:gd name="T102" fmla="*/ 1 w 4133"/>
                <a:gd name="T103" fmla="*/ 0 h 2117"/>
                <a:gd name="T104" fmla="*/ 1 w 4133"/>
                <a:gd name="T105" fmla="*/ 0 h 21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33"/>
                <a:gd name="T160" fmla="*/ 0 h 2117"/>
                <a:gd name="T161" fmla="*/ 4133 w 4133"/>
                <a:gd name="T162" fmla="*/ 2117 h 21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33" h="2117">
                  <a:moveTo>
                    <a:pt x="0" y="1060"/>
                  </a:moveTo>
                  <a:lnTo>
                    <a:pt x="4" y="1121"/>
                  </a:lnTo>
                  <a:lnTo>
                    <a:pt x="13" y="1184"/>
                  </a:lnTo>
                  <a:lnTo>
                    <a:pt x="32" y="1246"/>
                  </a:lnTo>
                  <a:lnTo>
                    <a:pt x="58" y="1307"/>
                  </a:lnTo>
                  <a:lnTo>
                    <a:pt x="89" y="1369"/>
                  </a:lnTo>
                  <a:lnTo>
                    <a:pt x="128" y="1428"/>
                  </a:lnTo>
                  <a:lnTo>
                    <a:pt x="175" y="1485"/>
                  </a:lnTo>
                  <a:lnTo>
                    <a:pt x="227" y="1543"/>
                  </a:lnTo>
                  <a:lnTo>
                    <a:pt x="286" y="1598"/>
                  </a:lnTo>
                  <a:lnTo>
                    <a:pt x="351" y="1652"/>
                  </a:lnTo>
                  <a:lnTo>
                    <a:pt x="424" y="1701"/>
                  </a:lnTo>
                  <a:lnTo>
                    <a:pt x="500" y="1751"/>
                  </a:lnTo>
                  <a:lnTo>
                    <a:pt x="584" y="1796"/>
                  </a:lnTo>
                  <a:lnTo>
                    <a:pt x="671" y="1840"/>
                  </a:lnTo>
                  <a:lnTo>
                    <a:pt x="764" y="1881"/>
                  </a:lnTo>
                  <a:lnTo>
                    <a:pt x="861" y="1919"/>
                  </a:lnTo>
                  <a:lnTo>
                    <a:pt x="963" y="1955"/>
                  </a:lnTo>
                  <a:lnTo>
                    <a:pt x="1069" y="1986"/>
                  </a:lnTo>
                  <a:lnTo>
                    <a:pt x="1176" y="2016"/>
                  </a:lnTo>
                  <a:lnTo>
                    <a:pt x="1290" y="2040"/>
                  </a:lnTo>
                  <a:lnTo>
                    <a:pt x="1405" y="2062"/>
                  </a:lnTo>
                  <a:lnTo>
                    <a:pt x="1522" y="2081"/>
                  </a:lnTo>
                  <a:lnTo>
                    <a:pt x="1641" y="2095"/>
                  </a:lnTo>
                  <a:lnTo>
                    <a:pt x="1762" y="2107"/>
                  </a:lnTo>
                  <a:lnTo>
                    <a:pt x="1883" y="2113"/>
                  </a:lnTo>
                  <a:lnTo>
                    <a:pt x="2005" y="2117"/>
                  </a:lnTo>
                  <a:lnTo>
                    <a:pt x="2128" y="2117"/>
                  </a:lnTo>
                  <a:lnTo>
                    <a:pt x="2249" y="2113"/>
                  </a:lnTo>
                  <a:lnTo>
                    <a:pt x="2371" y="2107"/>
                  </a:lnTo>
                  <a:lnTo>
                    <a:pt x="2492" y="2095"/>
                  </a:lnTo>
                  <a:lnTo>
                    <a:pt x="2611" y="2081"/>
                  </a:lnTo>
                  <a:lnTo>
                    <a:pt x="2728" y="2062"/>
                  </a:lnTo>
                  <a:lnTo>
                    <a:pt x="2843" y="2040"/>
                  </a:lnTo>
                  <a:lnTo>
                    <a:pt x="2955" y="2016"/>
                  </a:lnTo>
                  <a:lnTo>
                    <a:pt x="3065" y="1986"/>
                  </a:lnTo>
                  <a:lnTo>
                    <a:pt x="3169" y="1955"/>
                  </a:lnTo>
                  <a:lnTo>
                    <a:pt x="3271" y="1919"/>
                  </a:lnTo>
                  <a:lnTo>
                    <a:pt x="3368" y="1881"/>
                  </a:lnTo>
                  <a:lnTo>
                    <a:pt x="3460" y="1840"/>
                  </a:lnTo>
                  <a:lnTo>
                    <a:pt x="3550" y="1796"/>
                  </a:lnTo>
                  <a:lnTo>
                    <a:pt x="3631" y="1751"/>
                  </a:lnTo>
                  <a:lnTo>
                    <a:pt x="3709" y="1701"/>
                  </a:lnTo>
                  <a:lnTo>
                    <a:pt x="3780" y="1652"/>
                  </a:lnTo>
                  <a:lnTo>
                    <a:pt x="3845" y="1598"/>
                  </a:lnTo>
                  <a:lnTo>
                    <a:pt x="3905" y="1543"/>
                  </a:lnTo>
                  <a:lnTo>
                    <a:pt x="3957" y="1485"/>
                  </a:lnTo>
                  <a:lnTo>
                    <a:pt x="4003" y="1428"/>
                  </a:lnTo>
                  <a:lnTo>
                    <a:pt x="4042" y="1369"/>
                  </a:lnTo>
                  <a:lnTo>
                    <a:pt x="4076" y="1307"/>
                  </a:lnTo>
                  <a:lnTo>
                    <a:pt x="4100" y="1246"/>
                  </a:lnTo>
                  <a:lnTo>
                    <a:pt x="4118" y="1184"/>
                  </a:lnTo>
                  <a:lnTo>
                    <a:pt x="4130" y="1121"/>
                  </a:lnTo>
                  <a:lnTo>
                    <a:pt x="4133" y="1060"/>
                  </a:lnTo>
                  <a:lnTo>
                    <a:pt x="4130" y="996"/>
                  </a:lnTo>
                  <a:lnTo>
                    <a:pt x="4118" y="933"/>
                  </a:lnTo>
                  <a:lnTo>
                    <a:pt x="4100" y="872"/>
                  </a:lnTo>
                  <a:lnTo>
                    <a:pt x="4076" y="810"/>
                  </a:lnTo>
                  <a:lnTo>
                    <a:pt x="4042" y="751"/>
                  </a:lnTo>
                  <a:lnTo>
                    <a:pt x="4003" y="689"/>
                  </a:lnTo>
                  <a:lnTo>
                    <a:pt x="3957" y="632"/>
                  </a:lnTo>
                  <a:lnTo>
                    <a:pt x="3905" y="575"/>
                  </a:lnTo>
                  <a:lnTo>
                    <a:pt x="3845" y="521"/>
                  </a:lnTo>
                  <a:lnTo>
                    <a:pt x="3780" y="468"/>
                  </a:lnTo>
                  <a:lnTo>
                    <a:pt x="3709" y="416"/>
                  </a:lnTo>
                  <a:lnTo>
                    <a:pt x="3631" y="369"/>
                  </a:lnTo>
                  <a:lnTo>
                    <a:pt x="3550" y="321"/>
                  </a:lnTo>
                  <a:lnTo>
                    <a:pt x="3460" y="278"/>
                  </a:lnTo>
                  <a:lnTo>
                    <a:pt x="3368" y="236"/>
                  </a:lnTo>
                  <a:lnTo>
                    <a:pt x="3271" y="198"/>
                  </a:lnTo>
                  <a:lnTo>
                    <a:pt x="3169" y="163"/>
                  </a:lnTo>
                  <a:lnTo>
                    <a:pt x="3065" y="131"/>
                  </a:lnTo>
                  <a:lnTo>
                    <a:pt x="2955" y="103"/>
                  </a:lnTo>
                  <a:lnTo>
                    <a:pt x="2843" y="78"/>
                  </a:lnTo>
                  <a:lnTo>
                    <a:pt x="2728" y="56"/>
                  </a:lnTo>
                  <a:lnTo>
                    <a:pt x="2611" y="38"/>
                  </a:lnTo>
                  <a:lnTo>
                    <a:pt x="2492" y="22"/>
                  </a:lnTo>
                  <a:lnTo>
                    <a:pt x="2371" y="12"/>
                  </a:lnTo>
                  <a:lnTo>
                    <a:pt x="2249" y="4"/>
                  </a:lnTo>
                  <a:lnTo>
                    <a:pt x="2128" y="0"/>
                  </a:lnTo>
                  <a:lnTo>
                    <a:pt x="2005" y="0"/>
                  </a:lnTo>
                  <a:lnTo>
                    <a:pt x="1883" y="4"/>
                  </a:lnTo>
                  <a:lnTo>
                    <a:pt x="1762" y="12"/>
                  </a:lnTo>
                  <a:lnTo>
                    <a:pt x="1641" y="22"/>
                  </a:lnTo>
                  <a:lnTo>
                    <a:pt x="1522" y="38"/>
                  </a:lnTo>
                  <a:lnTo>
                    <a:pt x="1405" y="56"/>
                  </a:lnTo>
                  <a:lnTo>
                    <a:pt x="1290" y="78"/>
                  </a:lnTo>
                  <a:lnTo>
                    <a:pt x="1176" y="103"/>
                  </a:lnTo>
                  <a:lnTo>
                    <a:pt x="1069" y="131"/>
                  </a:lnTo>
                  <a:lnTo>
                    <a:pt x="963" y="163"/>
                  </a:lnTo>
                  <a:lnTo>
                    <a:pt x="861" y="198"/>
                  </a:lnTo>
                  <a:lnTo>
                    <a:pt x="764" y="236"/>
                  </a:lnTo>
                  <a:lnTo>
                    <a:pt x="671" y="278"/>
                  </a:lnTo>
                  <a:lnTo>
                    <a:pt x="584" y="321"/>
                  </a:lnTo>
                  <a:lnTo>
                    <a:pt x="500" y="369"/>
                  </a:lnTo>
                  <a:lnTo>
                    <a:pt x="424" y="416"/>
                  </a:lnTo>
                  <a:lnTo>
                    <a:pt x="351" y="468"/>
                  </a:lnTo>
                  <a:lnTo>
                    <a:pt x="286" y="521"/>
                  </a:lnTo>
                  <a:lnTo>
                    <a:pt x="227" y="575"/>
                  </a:lnTo>
                  <a:lnTo>
                    <a:pt x="175" y="632"/>
                  </a:lnTo>
                  <a:lnTo>
                    <a:pt x="128" y="689"/>
                  </a:lnTo>
                  <a:lnTo>
                    <a:pt x="89" y="751"/>
                  </a:lnTo>
                  <a:lnTo>
                    <a:pt x="58" y="810"/>
                  </a:lnTo>
                  <a:lnTo>
                    <a:pt x="32" y="872"/>
                  </a:lnTo>
                  <a:lnTo>
                    <a:pt x="13" y="933"/>
                  </a:lnTo>
                  <a:lnTo>
                    <a:pt x="4" y="996"/>
                  </a:lnTo>
                  <a:lnTo>
                    <a:pt x="0" y="1060"/>
                  </a:lnTo>
                  <a:close/>
                </a:path>
              </a:pathLst>
            </a:cu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508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168" name="Rectangle 5"/>
            <p:cNvSpPr>
              <a:spLocks noChangeArrowheads="1"/>
            </p:cNvSpPr>
            <p:nvPr/>
          </p:nvSpPr>
          <p:spPr bwMode="auto">
            <a:xfrm>
              <a:off x="2726" y="3297"/>
              <a:ext cx="117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Önkormányzatok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Freeform 6"/>
            <p:cNvSpPr>
              <a:spLocks/>
            </p:cNvSpPr>
            <p:nvPr/>
          </p:nvSpPr>
          <p:spPr bwMode="auto">
            <a:xfrm>
              <a:off x="3038" y="1996"/>
              <a:ext cx="1386" cy="1158"/>
            </a:xfrm>
            <a:custGeom>
              <a:avLst/>
              <a:gdLst>
                <a:gd name="T0" fmla="*/ 0 w 2773"/>
                <a:gd name="T1" fmla="*/ 0 h 2317"/>
                <a:gd name="T2" fmla="*/ 0 w 2773"/>
                <a:gd name="T3" fmla="*/ 0 h 2317"/>
                <a:gd name="T4" fmla="*/ 0 w 2773"/>
                <a:gd name="T5" fmla="*/ 0 h 2317"/>
                <a:gd name="T6" fmla="*/ 0 w 2773"/>
                <a:gd name="T7" fmla="*/ 0 h 2317"/>
                <a:gd name="T8" fmla="*/ 0 w 2773"/>
                <a:gd name="T9" fmla="*/ 0 h 2317"/>
                <a:gd name="T10" fmla="*/ 0 w 2773"/>
                <a:gd name="T11" fmla="*/ 0 h 2317"/>
                <a:gd name="T12" fmla="*/ 0 w 2773"/>
                <a:gd name="T13" fmla="*/ 0 h 2317"/>
                <a:gd name="T14" fmla="*/ 0 w 2773"/>
                <a:gd name="T15" fmla="*/ 0 h 2317"/>
                <a:gd name="T16" fmla="*/ 0 w 2773"/>
                <a:gd name="T17" fmla="*/ 0 h 2317"/>
                <a:gd name="T18" fmla="*/ 0 w 2773"/>
                <a:gd name="T19" fmla="*/ 0 h 2317"/>
                <a:gd name="T20" fmla="*/ 0 w 2773"/>
                <a:gd name="T21" fmla="*/ 0 h 2317"/>
                <a:gd name="T22" fmla="*/ 0 w 2773"/>
                <a:gd name="T23" fmla="*/ 0 h 2317"/>
                <a:gd name="T24" fmla="*/ 0 w 2773"/>
                <a:gd name="T25" fmla="*/ 0 h 2317"/>
                <a:gd name="T26" fmla="*/ 0 w 2773"/>
                <a:gd name="T27" fmla="*/ 0 h 2317"/>
                <a:gd name="T28" fmla="*/ 1 w 2773"/>
                <a:gd name="T29" fmla="*/ 0 h 2317"/>
                <a:gd name="T30" fmla="*/ 1 w 2773"/>
                <a:gd name="T31" fmla="*/ 0 h 2317"/>
                <a:gd name="T32" fmla="*/ 1 w 2773"/>
                <a:gd name="T33" fmla="*/ 0 h 2317"/>
                <a:gd name="T34" fmla="*/ 1 w 2773"/>
                <a:gd name="T35" fmla="*/ 0 h 2317"/>
                <a:gd name="T36" fmla="*/ 1 w 2773"/>
                <a:gd name="T37" fmla="*/ 0 h 2317"/>
                <a:gd name="T38" fmla="*/ 1 w 2773"/>
                <a:gd name="T39" fmla="*/ 0 h 2317"/>
                <a:gd name="T40" fmla="*/ 1 w 2773"/>
                <a:gd name="T41" fmla="*/ 0 h 2317"/>
                <a:gd name="T42" fmla="*/ 1 w 2773"/>
                <a:gd name="T43" fmla="*/ 0 h 2317"/>
                <a:gd name="T44" fmla="*/ 1 w 2773"/>
                <a:gd name="T45" fmla="*/ 0 h 2317"/>
                <a:gd name="T46" fmla="*/ 1 w 2773"/>
                <a:gd name="T47" fmla="*/ 0 h 2317"/>
                <a:gd name="T48" fmla="*/ 1 w 2773"/>
                <a:gd name="T49" fmla="*/ 0 h 2317"/>
                <a:gd name="T50" fmla="*/ 1 w 2773"/>
                <a:gd name="T51" fmla="*/ 0 h 2317"/>
                <a:gd name="T52" fmla="*/ 1 w 2773"/>
                <a:gd name="T53" fmla="*/ 0 h 2317"/>
                <a:gd name="T54" fmla="*/ 1 w 2773"/>
                <a:gd name="T55" fmla="*/ 1 h 2317"/>
                <a:gd name="T56" fmla="*/ 1 w 2773"/>
                <a:gd name="T57" fmla="*/ 1 h 2317"/>
                <a:gd name="T58" fmla="*/ 0 w 2773"/>
                <a:gd name="T59" fmla="*/ 1 h 2317"/>
                <a:gd name="T60" fmla="*/ 0 w 2773"/>
                <a:gd name="T61" fmla="*/ 1 h 2317"/>
                <a:gd name="T62" fmla="*/ 0 w 2773"/>
                <a:gd name="T63" fmla="*/ 1 h 2317"/>
                <a:gd name="T64" fmla="*/ 0 w 2773"/>
                <a:gd name="T65" fmla="*/ 1 h 2317"/>
                <a:gd name="T66" fmla="*/ 0 w 2773"/>
                <a:gd name="T67" fmla="*/ 1 h 2317"/>
                <a:gd name="T68" fmla="*/ 0 w 2773"/>
                <a:gd name="T69" fmla="*/ 1 h 2317"/>
                <a:gd name="T70" fmla="*/ 0 w 2773"/>
                <a:gd name="T71" fmla="*/ 1 h 2317"/>
                <a:gd name="T72" fmla="*/ 0 w 2773"/>
                <a:gd name="T73" fmla="*/ 1 h 2317"/>
                <a:gd name="T74" fmla="*/ 0 w 2773"/>
                <a:gd name="T75" fmla="*/ 0 h 2317"/>
                <a:gd name="T76" fmla="*/ 0 w 2773"/>
                <a:gd name="T77" fmla="*/ 0 h 2317"/>
                <a:gd name="T78" fmla="*/ 0 w 2773"/>
                <a:gd name="T79" fmla="*/ 0 h 2317"/>
                <a:gd name="T80" fmla="*/ 0 w 2773"/>
                <a:gd name="T81" fmla="*/ 0 h 2317"/>
                <a:gd name="T82" fmla="*/ 0 w 2773"/>
                <a:gd name="T83" fmla="*/ 0 h 2317"/>
                <a:gd name="T84" fmla="*/ 0 w 2773"/>
                <a:gd name="T85" fmla="*/ 0 h 23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73"/>
                <a:gd name="T130" fmla="*/ 0 h 2317"/>
                <a:gd name="T131" fmla="*/ 2773 w 2773"/>
                <a:gd name="T132" fmla="*/ 2317 h 23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73" h="2317">
                  <a:moveTo>
                    <a:pt x="0" y="1158"/>
                  </a:moveTo>
                  <a:lnTo>
                    <a:pt x="4" y="1073"/>
                  </a:lnTo>
                  <a:lnTo>
                    <a:pt x="15" y="990"/>
                  </a:lnTo>
                  <a:lnTo>
                    <a:pt x="34" y="907"/>
                  </a:lnTo>
                  <a:lnTo>
                    <a:pt x="58" y="824"/>
                  </a:lnTo>
                  <a:lnTo>
                    <a:pt x="91" y="745"/>
                  </a:lnTo>
                  <a:lnTo>
                    <a:pt x="130" y="665"/>
                  </a:lnTo>
                  <a:lnTo>
                    <a:pt x="177" y="590"/>
                  </a:lnTo>
                  <a:lnTo>
                    <a:pt x="231" y="519"/>
                  </a:lnTo>
                  <a:lnTo>
                    <a:pt x="288" y="450"/>
                  </a:lnTo>
                  <a:lnTo>
                    <a:pt x="353" y="384"/>
                  </a:lnTo>
                  <a:lnTo>
                    <a:pt x="424" y="323"/>
                  </a:lnTo>
                  <a:lnTo>
                    <a:pt x="498" y="267"/>
                  </a:lnTo>
                  <a:lnTo>
                    <a:pt x="580" y="216"/>
                  </a:lnTo>
                  <a:lnTo>
                    <a:pt x="664" y="168"/>
                  </a:lnTo>
                  <a:lnTo>
                    <a:pt x="753" y="127"/>
                  </a:lnTo>
                  <a:lnTo>
                    <a:pt x="844" y="91"/>
                  </a:lnTo>
                  <a:lnTo>
                    <a:pt x="939" y="61"/>
                  </a:lnTo>
                  <a:lnTo>
                    <a:pt x="1035" y="36"/>
                  </a:lnTo>
                  <a:lnTo>
                    <a:pt x="1134" y="18"/>
                  </a:lnTo>
                  <a:lnTo>
                    <a:pt x="1234" y="6"/>
                  </a:lnTo>
                  <a:lnTo>
                    <a:pt x="1335" y="0"/>
                  </a:lnTo>
                  <a:lnTo>
                    <a:pt x="1437" y="0"/>
                  </a:lnTo>
                  <a:lnTo>
                    <a:pt x="1537" y="6"/>
                  </a:lnTo>
                  <a:lnTo>
                    <a:pt x="1638" y="18"/>
                  </a:lnTo>
                  <a:lnTo>
                    <a:pt x="1736" y="36"/>
                  </a:lnTo>
                  <a:lnTo>
                    <a:pt x="1833" y="61"/>
                  </a:lnTo>
                  <a:lnTo>
                    <a:pt x="1927" y="91"/>
                  </a:lnTo>
                  <a:lnTo>
                    <a:pt x="2020" y="127"/>
                  </a:lnTo>
                  <a:lnTo>
                    <a:pt x="2108" y="168"/>
                  </a:lnTo>
                  <a:lnTo>
                    <a:pt x="2193" y="216"/>
                  </a:lnTo>
                  <a:lnTo>
                    <a:pt x="2273" y="267"/>
                  </a:lnTo>
                  <a:lnTo>
                    <a:pt x="2347" y="323"/>
                  </a:lnTo>
                  <a:lnTo>
                    <a:pt x="2418" y="384"/>
                  </a:lnTo>
                  <a:lnTo>
                    <a:pt x="2483" y="450"/>
                  </a:lnTo>
                  <a:lnTo>
                    <a:pt x="2543" y="519"/>
                  </a:lnTo>
                  <a:lnTo>
                    <a:pt x="2595" y="590"/>
                  </a:lnTo>
                  <a:lnTo>
                    <a:pt x="2641" y="665"/>
                  </a:lnTo>
                  <a:lnTo>
                    <a:pt x="2680" y="745"/>
                  </a:lnTo>
                  <a:lnTo>
                    <a:pt x="2714" y="824"/>
                  </a:lnTo>
                  <a:lnTo>
                    <a:pt x="2740" y="907"/>
                  </a:lnTo>
                  <a:lnTo>
                    <a:pt x="2758" y="990"/>
                  </a:lnTo>
                  <a:lnTo>
                    <a:pt x="2769" y="1073"/>
                  </a:lnTo>
                  <a:lnTo>
                    <a:pt x="2773" y="1158"/>
                  </a:lnTo>
                  <a:lnTo>
                    <a:pt x="2769" y="1244"/>
                  </a:lnTo>
                  <a:lnTo>
                    <a:pt x="2758" y="1327"/>
                  </a:lnTo>
                  <a:lnTo>
                    <a:pt x="2740" y="1410"/>
                  </a:lnTo>
                  <a:lnTo>
                    <a:pt x="2714" y="1493"/>
                  </a:lnTo>
                  <a:lnTo>
                    <a:pt x="2680" y="1572"/>
                  </a:lnTo>
                  <a:lnTo>
                    <a:pt x="2641" y="1651"/>
                  </a:lnTo>
                  <a:lnTo>
                    <a:pt x="2595" y="1727"/>
                  </a:lnTo>
                  <a:lnTo>
                    <a:pt x="2543" y="1798"/>
                  </a:lnTo>
                  <a:lnTo>
                    <a:pt x="2483" y="1867"/>
                  </a:lnTo>
                  <a:lnTo>
                    <a:pt x="2418" y="1933"/>
                  </a:lnTo>
                  <a:lnTo>
                    <a:pt x="2347" y="1994"/>
                  </a:lnTo>
                  <a:lnTo>
                    <a:pt x="2273" y="2049"/>
                  </a:lnTo>
                  <a:lnTo>
                    <a:pt x="2193" y="2101"/>
                  </a:lnTo>
                  <a:lnTo>
                    <a:pt x="2108" y="2148"/>
                  </a:lnTo>
                  <a:lnTo>
                    <a:pt x="2020" y="2190"/>
                  </a:lnTo>
                  <a:lnTo>
                    <a:pt x="1927" y="2226"/>
                  </a:lnTo>
                  <a:lnTo>
                    <a:pt x="1833" y="2255"/>
                  </a:lnTo>
                  <a:lnTo>
                    <a:pt x="1736" y="2281"/>
                  </a:lnTo>
                  <a:lnTo>
                    <a:pt x="1638" y="2299"/>
                  </a:lnTo>
                  <a:lnTo>
                    <a:pt x="1537" y="2311"/>
                  </a:lnTo>
                  <a:lnTo>
                    <a:pt x="1437" y="2317"/>
                  </a:lnTo>
                  <a:lnTo>
                    <a:pt x="1335" y="2317"/>
                  </a:lnTo>
                  <a:lnTo>
                    <a:pt x="1234" y="2311"/>
                  </a:lnTo>
                  <a:lnTo>
                    <a:pt x="1134" y="2299"/>
                  </a:lnTo>
                  <a:lnTo>
                    <a:pt x="1035" y="2281"/>
                  </a:lnTo>
                  <a:lnTo>
                    <a:pt x="939" y="2255"/>
                  </a:lnTo>
                  <a:lnTo>
                    <a:pt x="844" y="2226"/>
                  </a:lnTo>
                  <a:lnTo>
                    <a:pt x="753" y="2190"/>
                  </a:lnTo>
                  <a:lnTo>
                    <a:pt x="664" y="2148"/>
                  </a:lnTo>
                  <a:lnTo>
                    <a:pt x="580" y="2101"/>
                  </a:lnTo>
                  <a:lnTo>
                    <a:pt x="498" y="2049"/>
                  </a:lnTo>
                  <a:lnTo>
                    <a:pt x="424" y="1994"/>
                  </a:lnTo>
                  <a:lnTo>
                    <a:pt x="353" y="1933"/>
                  </a:lnTo>
                  <a:lnTo>
                    <a:pt x="288" y="1867"/>
                  </a:lnTo>
                  <a:lnTo>
                    <a:pt x="231" y="1798"/>
                  </a:lnTo>
                  <a:lnTo>
                    <a:pt x="177" y="1727"/>
                  </a:lnTo>
                  <a:lnTo>
                    <a:pt x="130" y="1651"/>
                  </a:lnTo>
                  <a:lnTo>
                    <a:pt x="91" y="1572"/>
                  </a:lnTo>
                  <a:lnTo>
                    <a:pt x="58" y="1493"/>
                  </a:lnTo>
                  <a:lnTo>
                    <a:pt x="34" y="1410"/>
                  </a:lnTo>
                  <a:lnTo>
                    <a:pt x="15" y="1327"/>
                  </a:lnTo>
                  <a:lnTo>
                    <a:pt x="4" y="1244"/>
                  </a:lnTo>
                  <a:lnTo>
                    <a:pt x="0" y="1158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508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170" name="Rectangle 7"/>
            <p:cNvSpPr>
              <a:spLocks noChangeArrowheads="1"/>
            </p:cNvSpPr>
            <p:nvPr/>
          </p:nvSpPr>
          <p:spPr bwMode="auto">
            <a:xfrm>
              <a:off x="3355" y="2473"/>
              <a:ext cx="66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Fogyasztó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1" name="Freeform 8"/>
            <p:cNvSpPr>
              <a:spLocks/>
            </p:cNvSpPr>
            <p:nvPr/>
          </p:nvSpPr>
          <p:spPr bwMode="auto">
            <a:xfrm>
              <a:off x="4237" y="1741"/>
              <a:ext cx="1266" cy="1471"/>
            </a:xfrm>
            <a:custGeom>
              <a:avLst/>
              <a:gdLst>
                <a:gd name="T0" fmla="*/ 1 w 2532"/>
                <a:gd name="T1" fmla="*/ 0 h 2943"/>
                <a:gd name="T2" fmla="*/ 1 w 2532"/>
                <a:gd name="T3" fmla="*/ 0 h 2943"/>
                <a:gd name="T4" fmla="*/ 1 w 2532"/>
                <a:gd name="T5" fmla="*/ 0 h 2943"/>
                <a:gd name="T6" fmla="*/ 1 w 2532"/>
                <a:gd name="T7" fmla="*/ 1 h 2943"/>
                <a:gd name="T8" fmla="*/ 1 w 2532"/>
                <a:gd name="T9" fmla="*/ 1 h 2943"/>
                <a:gd name="T10" fmla="*/ 1 w 2532"/>
                <a:gd name="T11" fmla="*/ 1 h 2943"/>
                <a:gd name="T12" fmla="*/ 1 w 2532"/>
                <a:gd name="T13" fmla="*/ 1 h 2943"/>
                <a:gd name="T14" fmla="*/ 1 w 2532"/>
                <a:gd name="T15" fmla="*/ 1 h 2943"/>
                <a:gd name="T16" fmla="*/ 1 w 2532"/>
                <a:gd name="T17" fmla="*/ 1 h 2943"/>
                <a:gd name="T18" fmla="*/ 1 w 2532"/>
                <a:gd name="T19" fmla="*/ 1 h 2943"/>
                <a:gd name="T20" fmla="*/ 1 w 2532"/>
                <a:gd name="T21" fmla="*/ 1 h 2943"/>
                <a:gd name="T22" fmla="*/ 1 w 2532"/>
                <a:gd name="T23" fmla="*/ 1 h 2943"/>
                <a:gd name="T24" fmla="*/ 1 w 2532"/>
                <a:gd name="T25" fmla="*/ 1 h 2943"/>
                <a:gd name="T26" fmla="*/ 1 w 2532"/>
                <a:gd name="T27" fmla="*/ 1 h 2943"/>
                <a:gd name="T28" fmla="*/ 1 w 2532"/>
                <a:gd name="T29" fmla="*/ 1 h 2943"/>
                <a:gd name="T30" fmla="*/ 1 w 2532"/>
                <a:gd name="T31" fmla="*/ 1 h 2943"/>
                <a:gd name="T32" fmla="*/ 1 w 2532"/>
                <a:gd name="T33" fmla="*/ 1 h 2943"/>
                <a:gd name="T34" fmla="*/ 1 w 2532"/>
                <a:gd name="T35" fmla="*/ 1 h 2943"/>
                <a:gd name="T36" fmla="*/ 1 w 2532"/>
                <a:gd name="T37" fmla="*/ 1 h 2943"/>
                <a:gd name="T38" fmla="*/ 1 w 2532"/>
                <a:gd name="T39" fmla="*/ 0 h 2943"/>
                <a:gd name="T40" fmla="*/ 1 w 2532"/>
                <a:gd name="T41" fmla="*/ 0 h 2943"/>
                <a:gd name="T42" fmla="*/ 1 w 2532"/>
                <a:gd name="T43" fmla="*/ 0 h 2943"/>
                <a:gd name="T44" fmla="*/ 1 w 2532"/>
                <a:gd name="T45" fmla="*/ 0 h 2943"/>
                <a:gd name="T46" fmla="*/ 1 w 2532"/>
                <a:gd name="T47" fmla="*/ 0 h 2943"/>
                <a:gd name="T48" fmla="*/ 1 w 2532"/>
                <a:gd name="T49" fmla="*/ 0 h 2943"/>
                <a:gd name="T50" fmla="*/ 1 w 2532"/>
                <a:gd name="T51" fmla="*/ 0 h 2943"/>
                <a:gd name="T52" fmla="*/ 1 w 2532"/>
                <a:gd name="T53" fmla="*/ 0 h 2943"/>
                <a:gd name="T54" fmla="*/ 1 w 2532"/>
                <a:gd name="T55" fmla="*/ 0 h 2943"/>
                <a:gd name="T56" fmla="*/ 1 w 2532"/>
                <a:gd name="T57" fmla="*/ 0 h 2943"/>
                <a:gd name="T58" fmla="*/ 1 w 2532"/>
                <a:gd name="T59" fmla="*/ 0 h 2943"/>
                <a:gd name="T60" fmla="*/ 1 w 2532"/>
                <a:gd name="T61" fmla="*/ 0 h 2943"/>
                <a:gd name="T62" fmla="*/ 1 w 2532"/>
                <a:gd name="T63" fmla="*/ 0 h 2943"/>
                <a:gd name="T64" fmla="*/ 1 w 2532"/>
                <a:gd name="T65" fmla="*/ 0 h 2943"/>
                <a:gd name="T66" fmla="*/ 1 w 2532"/>
                <a:gd name="T67" fmla="*/ 0 h 2943"/>
                <a:gd name="T68" fmla="*/ 1 w 2532"/>
                <a:gd name="T69" fmla="*/ 0 h 2943"/>
                <a:gd name="T70" fmla="*/ 1 w 2532"/>
                <a:gd name="T71" fmla="*/ 0 h 2943"/>
                <a:gd name="T72" fmla="*/ 1 w 2532"/>
                <a:gd name="T73" fmla="*/ 0 h 2943"/>
                <a:gd name="T74" fmla="*/ 1 w 2532"/>
                <a:gd name="T75" fmla="*/ 0 h 2943"/>
                <a:gd name="T76" fmla="*/ 1 w 2532"/>
                <a:gd name="T77" fmla="*/ 0 h 2943"/>
                <a:gd name="T78" fmla="*/ 1 w 2532"/>
                <a:gd name="T79" fmla="*/ 0 h 2943"/>
                <a:gd name="T80" fmla="*/ 1 w 2532"/>
                <a:gd name="T81" fmla="*/ 0 h 2943"/>
                <a:gd name="T82" fmla="*/ 1 w 2532"/>
                <a:gd name="T83" fmla="*/ 0 h 2943"/>
                <a:gd name="T84" fmla="*/ 1 w 2532"/>
                <a:gd name="T85" fmla="*/ 0 h 29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32"/>
                <a:gd name="T130" fmla="*/ 0 h 2943"/>
                <a:gd name="T131" fmla="*/ 2532 w 2532"/>
                <a:gd name="T132" fmla="*/ 2943 h 29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32" h="2943">
                  <a:moveTo>
                    <a:pt x="0" y="1471"/>
                  </a:moveTo>
                  <a:lnTo>
                    <a:pt x="2" y="1578"/>
                  </a:lnTo>
                  <a:lnTo>
                    <a:pt x="13" y="1685"/>
                  </a:lnTo>
                  <a:lnTo>
                    <a:pt x="30" y="1792"/>
                  </a:lnTo>
                  <a:lnTo>
                    <a:pt x="53" y="1895"/>
                  </a:lnTo>
                  <a:lnTo>
                    <a:pt x="84" y="1998"/>
                  </a:lnTo>
                  <a:lnTo>
                    <a:pt x="119" y="2097"/>
                  </a:lnTo>
                  <a:lnTo>
                    <a:pt x="162" y="2192"/>
                  </a:lnTo>
                  <a:lnTo>
                    <a:pt x="210" y="2283"/>
                  </a:lnTo>
                  <a:lnTo>
                    <a:pt x="264" y="2370"/>
                  </a:lnTo>
                  <a:lnTo>
                    <a:pt x="322" y="2453"/>
                  </a:lnTo>
                  <a:lnTo>
                    <a:pt x="387" y="2531"/>
                  </a:lnTo>
                  <a:lnTo>
                    <a:pt x="456" y="2602"/>
                  </a:lnTo>
                  <a:lnTo>
                    <a:pt x="528" y="2669"/>
                  </a:lnTo>
                  <a:lnTo>
                    <a:pt x="606" y="2729"/>
                  </a:lnTo>
                  <a:lnTo>
                    <a:pt x="686" y="2780"/>
                  </a:lnTo>
                  <a:lnTo>
                    <a:pt x="770" y="2826"/>
                  </a:lnTo>
                  <a:lnTo>
                    <a:pt x="857" y="2865"/>
                  </a:lnTo>
                  <a:lnTo>
                    <a:pt x="945" y="2895"/>
                  </a:lnTo>
                  <a:lnTo>
                    <a:pt x="1036" y="2919"/>
                  </a:lnTo>
                  <a:lnTo>
                    <a:pt x="1127" y="2935"/>
                  </a:lnTo>
                  <a:lnTo>
                    <a:pt x="1220" y="2943"/>
                  </a:lnTo>
                  <a:lnTo>
                    <a:pt x="1313" y="2943"/>
                  </a:lnTo>
                  <a:lnTo>
                    <a:pt x="1404" y="2935"/>
                  </a:lnTo>
                  <a:lnTo>
                    <a:pt x="1497" y="2919"/>
                  </a:lnTo>
                  <a:lnTo>
                    <a:pt x="1586" y="2895"/>
                  </a:lnTo>
                  <a:lnTo>
                    <a:pt x="1675" y="2865"/>
                  </a:lnTo>
                  <a:lnTo>
                    <a:pt x="1760" y="2826"/>
                  </a:lnTo>
                  <a:lnTo>
                    <a:pt x="1844" y="2780"/>
                  </a:lnTo>
                  <a:lnTo>
                    <a:pt x="1926" y="2729"/>
                  </a:lnTo>
                  <a:lnTo>
                    <a:pt x="2002" y="2669"/>
                  </a:lnTo>
                  <a:lnTo>
                    <a:pt x="2076" y="2602"/>
                  </a:lnTo>
                  <a:lnTo>
                    <a:pt x="2145" y="2531"/>
                  </a:lnTo>
                  <a:lnTo>
                    <a:pt x="2208" y="2453"/>
                  </a:lnTo>
                  <a:lnTo>
                    <a:pt x="2268" y="2370"/>
                  </a:lnTo>
                  <a:lnTo>
                    <a:pt x="2322" y="2283"/>
                  </a:lnTo>
                  <a:lnTo>
                    <a:pt x="2370" y="2192"/>
                  </a:lnTo>
                  <a:lnTo>
                    <a:pt x="2413" y="2097"/>
                  </a:lnTo>
                  <a:lnTo>
                    <a:pt x="2448" y="1998"/>
                  </a:lnTo>
                  <a:lnTo>
                    <a:pt x="2478" y="1895"/>
                  </a:lnTo>
                  <a:lnTo>
                    <a:pt x="2502" y="1792"/>
                  </a:lnTo>
                  <a:lnTo>
                    <a:pt x="2519" y="1685"/>
                  </a:lnTo>
                  <a:lnTo>
                    <a:pt x="2528" y="1578"/>
                  </a:lnTo>
                  <a:lnTo>
                    <a:pt x="2532" y="1471"/>
                  </a:lnTo>
                  <a:lnTo>
                    <a:pt x="2528" y="1364"/>
                  </a:lnTo>
                  <a:lnTo>
                    <a:pt x="2519" y="1258"/>
                  </a:lnTo>
                  <a:lnTo>
                    <a:pt x="2502" y="1151"/>
                  </a:lnTo>
                  <a:lnTo>
                    <a:pt x="2478" y="1048"/>
                  </a:lnTo>
                  <a:lnTo>
                    <a:pt x="2448" y="945"/>
                  </a:lnTo>
                  <a:lnTo>
                    <a:pt x="2413" y="846"/>
                  </a:lnTo>
                  <a:lnTo>
                    <a:pt x="2370" y="751"/>
                  </a:lnTo>
                  <a:lnTo>
                    <a:pt x="2322" y="660"/>
                  </a:lnTo>
                  <a:lnTo>
                    <a:pt x="2268" y="572"/>
                  </a:lnTo>
                  <a:lnTo>
                    <a:pt x="2208" y="489"/>
                  </a:lnTo>
                  <a:lnTo>
                    <a:pt x="2145" y="412"/>
                  </a:lnTo>
                  <a:lnTo>
                    <a:pt x="2076" y="339"/>
                  </a:lnTo>
                  <a:lnTo>
                    <a:pt x="2002" y="273"/>
                  </a:lnTo>
                  <a:lnTo>
                    <a:pt x="1926" y="214"/>
                  </a:lnTo>
                  <a:lnTo>
                    <a:pt x="1844" y="163"/>
                  </a:lnTo>
                  <a:lnTo>
                    <a:pt x="1760" y="117"/>
                  </a:lnTo>
                  <a:lnTo>
                    <a:pt x="1675" y="77"/>
                  </a:lnTo>
                  <a:lnTo>
                    <a:pt x="1586" y="48"/>
                  </a:lnTo>
                  <a:lnTo>
                    <a:pt x="1497" y="24"/>
                  </a:lnTo>
                  <a:lnTo>
                    <a:pt x="1404" y="8"/>
                  </a:lnTo>
                  <a:lnTo>
                    <a:pt x="1313" y="0"/>
                  </a:lnTo>
                  <a:lnTo>
                    <a:pt x="1220" y="0"/>
                  </a:lnTo>
                  <a:lnTo>
                    <a:pt x="1127" y="8"/>
                  </a:lnTo>
                  <a:lnTo>
                    <a:pt x="1036" y="24"/>
                  </a:lnTo>
                  <a:lnTo>
                    <a:pt x="945" y="48"/>
                  </a:lnTo>
                  <a:lnTo>
                    <a:pt x="857" y="77"/>
                  </a:lnTo>
                  <a:lnTo>
                    <a:pt x="770" y="117"/>
                  </a:lnTo>
                  <a:lnTo>
                    <a:pt x="686" y="163"/>
                  </a:lnTo>
                  <a:lnTo>
                    <a:pt x="606" y="214"/>
                  </a:lnTo>
                  <a:lnTo>
                    <a:pt x="528" y="273"/>
                  </a:lnTo>
                  <a:lnTo>
                    <a:pt x="456" y="339"/>
                  </a:lnTo>
                  <a:lnTo>
                    <a:pt x="387" y="412"/>
                  </a:lnTo>
                  <a:lnTo>
                    <a:pt x="322" y="489"/>
                  </a:lnTo>
                  <a:lnTo>
                    <a:pt x="264" y="572"/>
                  </a:lnTo>
                  <a:lnTo>
                    <a:pt x="210" y="660"/>
                  </a:lnTo>
                  <a:lnTo>
                    <a:pt x="162" y="751"/>
                  </a:lnTo>
                  <a:lnTo>
                    <a:pt x="119" y="846"/>
                  </a:lnTo>
                  <a:lnTo>
                    <a:pt x="84" y="945"/>
                  </a:lnTo>
                  <a:lnTo>
                    <a:pt x="53" y="1048"/>
                  </a:lnTo>
                  <a:lnTo>
                    <a:pt x="30" y="1151"/>
                  </a:lnTo>
                  <a:lnTo>
                    <a:pt x="13" y="1258"/>
                  </a:lnTo>
                  <a:lnTo>
                    <a:pt x="2" y="1364"/>
                  </a:lnTo>
                  <a:lnTo>
                    <a:pt x="0" y="1471"/>
                  </a:lnTo>
                  <a:close/>
                </a:path>
              </a:pathLst>
            </a:cu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5080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172" name="Rectangle 9"/>
            <p:cNvSpPr>
              <a:spLocks noChangeArrowheads="1"/>
            </p:cNvSpPr>
            <p:nvPr/>
          </p:nvSpPr>
          <p:spPr bwMode="auto">
            <a:xfrm>
              <a:off x="4557" y="2375"/>
              <a:ext cx="6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Környezet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Freeform 10"/>
            <p:cNvSpPr>
              <a:spLocks/>
            </p:cNvSpPr>
            <p:nvPr/>
          </p:nvSpPr>
          <p:spPr bwMode="auto">
            <a:xfrm>
              <a:off x="4110" y="2929"/>
              <a:ext cx="1266" cy="1131"/>
            </a:xfrm>
            <a:custGeom>
              <a:avLst/>
              <a:gdLst>
                <a:gd name="T0" fmla="*/ 0 w 2533"/>
                <a:gd name="T1" fmla="*/ 1 h 2261"/>
                <a:gd name="T2" fmla="*/ 0 w 2533"/>
                <a:gd name="T3" fmla="*/ 1 h 2261"/>
                <a:gd name="T4" fmla="*/ 0 w 2533"/>
                <a:gd name="T5" fmla="*/ 1 h 2261"/>
                <a:gd name="T6" fmla="*/ 0 w 2533"/>
                <a:gd name="T7" fmla="*/ 1 h 2261"/>
                <a:gd name="T8" fmla="*/ 0 w 2533"/>
                <a:gd name="T9" fmla="*/ 1 h 2261"/>
                <a:gd name="T10" fmla="*/ 0 w 2533"/>
                <a:gd name="T11" fmla="*/ 1 h 2261"/>
                <a:gd name="T12" fmla="*/ 0 w 2533"/>
                <a:gd name="T13" fmla="*/ 2 h 2261"/>
                <a:gd name="T14" fmla="*/ 0 w 2533"/>
                <a:gd name="T15" fmla="*/ 2 h 2261"/>
                <a:gd name="T16" fmla="*/ 0 w 2533"/>
                <a:gd name="T17" fmla="*/ 2 h 2261"/>
                <a:gd name="T18" fmla="*/ 0 w 2533"/>
                <a:gd name="T19" fmla="*/ 2 h 2261"/>
                <a:gd name="T20" fmla="*/ 0 w 2533"/>
                <a:gd name="T21" fmla="*/ 2 h 2261"/>
                <a:gd name="T22" fmla="*/ 0 w 2533"/>
                <a:gd name="T23" fmla="*/ 2 h 2261"/>
                <a:gd name="T24" fmla="*/ 0 w 2533"/>
                <a:gd name="T25" fmla="*/ 2 h 2261"/>
                <a:gd name="T26" fmla="*/ 0 w 2533"/>
                <a:gd name="T27" fmla="*/ 2 h 2261"/>
                <a:gd name="T28" fmla="*/ 0 w 2533"/>
                <a:gd name="T29" fmla="*/ 1 h 2261"/>
                <a:gd name="T30" fmla="*/ 1 w 2533"/>
                <a:gd name="T31" fmla="*/ 1 h 2261"/>
                <a:gd name="T32" fmla="*/ 1 w 2533"/>
                <a:gd name="T33" fmla="*/ 1 h 2261"/>
                <a:gd name="T34" fmla="*/ 1 w 2533"/>
                <a:gd name="T35" fmla="*/ 1 h 2261"/>
                <a:gd name="T36" fmla="*/ 1 w 2533"/>
                <a:gd name="T37" fmla="*/ 1 h 2261"/>
                <a:gd name="T38" fmla="*/ 1 w 2533"/>
                <a:gd name="T39" fmla="*/ 1 h 2261"/>
                <a:gd name="T40" fmla="*/ 1 w 2533"/>
                <a:gd name="T41" fmla="*/ 1 h 2261"/>
                <a:gd name="T42" fmla="*/ 1 w 2533"/>
                <a:gd name="T43" fmla="*/ 1 h 2261"/>
                <a:gd name="T44" fmla="*/ 1 w 2533"/>
                <a:gd name="T45" fmla="*/ 1 h 2261"/>
                <a:gd name="T46" fmla="*/ 1 w 2533"/>
                <a:gd name="T47" fmla="*/ 1 h 2261"/>
                <a:gd name="T48" fmla="*/ 1 w 2533"/>
                <a:gd name="T49" fmla="*/ 1 h 2261"/>
                <a:gd name="T50" fmla="*/ 1 w 2533"/>
                <a:gd name="T51" fmla="*/ 1 h 2261"/>
                <a:gd name="T52" fmla="*/ 0 w 2533"/>
                <a:gd name="T53" fmla="*/ 1 h 2261"/>
                <a:gd name="T54" fmla="*/ 0 w 2533"/>
                <a:gd name="T55" fmla="*/ 1 h 2261"/>
                <a:gd name="T56" fmla="*/ 0 w 2533"/>
                <a:gd name="T57" fmla="*/ 1 h 2261"/>
                <a:gd name="T58" fmla="*/ 0 w 2533"/>
                <a:gd name="T59" fmla="*/ 1 h 2261"/>
                <a:gd name="T60" fmla="*/ 0 w 2533"/>
                <a:gd name="T61" fmla="*/ 0 h 2261"/>
                <a:gd name="T62" fmla="*/ 0 w 2533"/>
                <a:gd name="T63" fmla="*/ 1 h 2261"/>
                <a:gd name="T64" fmla="*/ 0 w 2533"/>
                <a:gd name="T65" fmla="*/ 1 h 2261"/>
                <a:gd name="T66" fmla="*/ 0 w 2533"/>
                <a:gd name="T67" fmla="*/ 1 h 2261"/>
                <a:gd name="T68" fmla="*/ 0 w 2533"/>
                <a:gd name="T69" fmla="*/ 1 h 2261"/>
                <a:gd name="T70" fmla="*/ 0 w 2533"/>
                <a:gd name="T71" fmla="*/ 1 h 2261"/>
                <a:gd name="T72" fmla="*/ 0 w 2533"/>
                <a:gd name="T73" fmla="*/ 1 h 2261"/>
                <a:gd name="T74" fmla="*/ 0 w 2533"/>
                <a:gd name="T75" fmla="*/ 1 h 2261"/>
                <a:gd name="T76" fmla="*/ 0 w 2533"/>
                <a:gd name="T77" fmla="*/ 1 h 2261"/>
                <a:gd name="T78" fmla="*/ 0 w 2533"/>
                <a:gd name="T79" fmla="*/ 1 h 2261"/>
                <a:gd name="T80" fmla="*/ 0 w 2533"/>
                <a:gd name="T81" fmla="*/ 1 h 22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3"/>
                <a:gd name="T124" fmla="*/ 0 h 2261"/>
                <a:gd name="T125" fmla="*/ 2533 w 2533"/>
                <a:gd name="T126" fmla="*/ 2261 h 22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3" h="2261">
                  <a:moveTo>
                    <a:pt x="0" y="1131"/>
                  </a:moveTo>
                  <a:lnTo>
                    <a:pt x="4" y="1218"/>
                  </a:lnTo>
                  <a:lnTo>
                    <a:pt x="15" y="1303"/>
                  </a:lnTo>
                  <a:lnTo>
                    <a:pt x="33" y="1388"/>
                  </a:lnTo>
                  <a:lnTo>
                    <a:pt x="59" y="1471"/>
                  </a:lnTo>
                  <a:lnTo>
                    <a:pt x="93" y="1553"/>
                  </a:lnTo>
                  <a:lnTo>
                    <a:pt x="132" y="1632"/>
                  </a:lnTo>
                  <a:lnTo>
                    <a:pt x="178" y="1709"/>
                  </a:lnTo>
                  <a:lnTo>
                    <a:pt x="230" y="1782"/>
                  </a:lnTo>
                  <a:lnTo>
                    <a:pt x="290" y="1850"/>
                  </a:lnTo>
                  <a:lnTo>
                    <a:pt x="355" y="1915"/>
                  </a:lnTo>
                  <a:lnTo>
                    <a:pt x="424" y="1974"/>
                  </a:lnTo>
                  <a:lnTo>
                    <a:pt x="500" y="2030"/>
                  </a:lnTo>
                  <a:lnTo>
                    <a:pt x="578" y="2079"/>
                  </a:lnTo>
                  <a:lnTo>
                    <a:pt x="661" y="2125"/>
                  </a:lnTo>
                  <a:lnTo>
                    <a:pt x="749" y="2162"/>
                  </a:lnTo>
                  <a:lnTo>
                    <a:pt x="838" y="2196"/>
                  </a:lnTo>
                  <a:lnTo>
                    <a:pt x="931" y="2222"/>
                  </a:lnTo>
                  <a:lnTo>
                    <a:pt x="1026" y="2242"/>
                  </a:lnTo>
                  <a:lnTo>
                    <a:pt x="1121" y="2253"/>
                  </a:lnTo>
                  <a:lnTo>
                    <a:pt x="1217" y="2261"/>
                  </a:lnTo>
                  <a:lnTo>
                    <a:pt x="1316" y="2261"/>
                  </a:lnTo>
                  <a:lnTo>
                    <a:pt x="1412" y="2253"/>
                  </a:lnTo>
                  <a:lnTo>
                    <a:pt x="1507" y="2242"/>
                  </a:lnTo>
                  <a:lnTo>
                    <a:pt x="1602" y="2222"/>
                  </a:lnTo>
                  <a:lnTo>
                    <a:pt x="1695" y="2196"/>
                  </a:lnTo>
                  <a:lnTo>
                    <a:pt x="1784" y="2162"/>
                  </a:lnTo>
                  <a:lnTo>
                    <a:pt x="1871" y="2125"/>
                  </a:lnTo>
                  <a:lnTo>
                    <a:pt x="1955" y="2079"/>
                  </a:lnTo>
                  <a:lnTo>
                    <a:pt x="2035" y="2030"/>
                  </a:lnTo>
                  <a:lnTo>
                    <a:pt x="2109" y="1974"/>
                  </a:lnTo>
                  <a:lnTo>
                    <a:pt x="2178" y="1915"/>
                  </a:lnTo>
                  <a:lnTo>
                    <a:pt x="2243" y="1850"/>
                  </a:lnTo>
                  <a:lnTo>
                    <a:pt x="2302" y="1782"/>
                  </a:lnTo>
                  <a:lnTo>
                    <a:pt x="2355" y="1709"/>
                  </a:lnTo>
                  <a:lnTo>
                    <a:pt x="2401" y="1632"/>
                  </a:lnTo>
                  <a:lnTo>
                    <a:pt x="2440" y="1553"/>
                  </a:lnTo>
                  <a:lnTo>
                    <a:pt x="2473" y="1471"/>
                  </a:lnTo>
                  <a:lnTo>
                    <a:pt x="2499" y="1388"/>
                  </a:lnTo>
                  <a:lnTo>
                    <a:pt x="2518" y="1303"/>
                  </a:lnTo>
                  <a:lnTo>
                    <a:pt x="2529" y="1218"/>
                  </a:lnTo>
                  <a:lnTo>
                    <a:pt x="2533" y="1131"/>
                  </a:lnTo>
                  <a:lnTo>
                    <a:pt x="2529" y="1044"/>
                  </a:lnTo>
                  <a:lnTo>
                    <a:pt x="2518" y="959"/>
                  </a:lnTo>
                  <a:lnTo>
                    <a:pt x="2499" y="873"/>
                  </a:lnTo>
                  <a:lnTo>
                    <a:pt x="2473" y="790"/>
                  </a:lnTo>
                  <a:lnTo>
                    <a:pt x="2440" y="707"/>
                  </a:lnTo>
                  <a:lnTo>
                    <a:pt x="2401" y="628"/>
                  </a:lnTo>
                  <a:lnTo>
                    <a:pt x="2355" y="553"/>
                  </a:lnTo>
                  <a:lnTo>
                    <a:pt x="2302" y="479"/>
                  </a:lnTo>
                  <a:lnTo>
                    <a:pt x="2243" y="410"/>
                  </a:lnTo>
                  <a:lnTo>
                    <a:pt x="2178" y="347"/>
                  </a:lnTo>
                  <a:lnTo>
                    <a:pt x="2109" y="285"/>
                  </a:lnTo>
                  <a:lnTo>
                    <a:pt x="2035" y="232"/>
                  </a:lnTo>
                  <a:lnTo>
                    <a:pt x="1955" y="180"/>
                  </a:lnTo>
                  <a:lnTo>
                    <a:pt x="1871" y="137"/>
                  </a:lnTo>
                  <a:lnTo>
                    <a:pt x="1784" y="99"/>
                  </a:lnTo>
                  <a:lnTo>
                    <a:pt x="1695" y="66"/>
                  </a:lnTo>
                  <a:lnTo>
                    <a:pt x="1602" y="40"/>
                  </a:lnTo>
                  <a:lnTo>
                    <a:pt x="1507" y="20"/>
                  </a:lnTo>
                  <a:lnTo>
                    <a:pt x="1412" y="6"/>
                  </a:lnTo>
                  <a:lnTo>
                    <a:pt x="1316" y="0"/>
                  </a:lnTo>
                  <a:lnTo>
                    <a:pt x="1217" y="0"/>
                  </a:lnTo>
                  <a:lnTo>
                    <a:pt x="1121" y="6"/>
                  </a:lnTo>
                  <a:lnTo>
                    <a:pt x="1026" y="20"/>
                  </a:lnTo>
                  <a:lnTo>
                    <a:pt x="931" y="40"/>
                  </a:lnTo>
                  <a:lnTo>
                    <a:pt x="838" y="66"/>
                  </a:lnTo>
                  <a:lnTo>
                    <a:pt x="749" y="99"/>
                  </a:lnTo>
                  <a:lnTo>
                    <a:pt x="661" y="137"/>
                  </a:lnTo>
                  <a:lnTo>
                    <a:pt x="578" y="180"/>
                  </a:lnTo>
                  <a:lnTo>
                    <a:pt x="500" y="232"/>
                  </a:lnTo>
                  <a:lnTo>
                    <a:pt x="424" y="285"/>
                  </a:lnTo>
                  <a:lnTo>
                    <a:pt x="355" y="347"/>
                  </a:lnTo>
                  <a:lnTo>
                    <a:pt x="290" y="410"/>
                  </a:lnTo>
                  <a:lnTo>
                    <a:pt x="230" y="479"/>
                  </a:lnTo>
                  <a:lnTo>
                    <a:pt x="178" y="553"/>
                  </a:lnTo>
                  <a:lnTo>
                    <a:pt x="132" y="628"/>
                  </a:lnTo>
                  <a:lnTo>
                    <a:pt x="93" y="707"/>
                  </a:lnTo>
                  <a:lnTo>
                    <a:pt x="59" y="790"/>
                  </a:lnTo>
                  <a:lnTo>
                    <a:pt x="33" y="873"/>
                  </a:lnTo>
                  <a:lnTo>
                    <a:pt x="15" y="959"/>
                  </a:lnTo>
                  <a:lnTo>
                    <a:pt x="4" y="1044"/>
                  </a:lnTo>
                  <a:lnTo>
                    <a:pt x="0" y="1131"/>
                  </a:lnTo>
                  <a:close/>
                </a:path>
              </a:pathLst>
            </a:custGeom>
            <a:gradFill rotWithShape="0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508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174" name="Rectangle 11"/>
            <p:cNvSpPr>
              <a:spLocks noChangeArrowheads="1"/>
            </p:cNvSpPr>
            <p:nvPr/>
          </p:nvSpPr>
          <p:spPr bwMode="auto">
            <a:xfrm>
              <a:off x="4341" y="3393"/>
              <a:ext cx="86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Hatékonyság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017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1BD0555-99A9-4F3B-914D-81B210458EB9}" type="slidenum">
              <a:rPr lang="hu-HU" sz="1600" b="1">
                <a:latin typeface="Georgia" pitchFamily="18" charset="0"/>
              </a:rPr>
              <a:pPr algn="r" eaLnBrk="1" hangingPunct="1"/>
              <a:t>19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018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018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567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Környezetek</a:t>
            </a: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01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18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1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50190" name="Group 25"/>
          <p:cNvGrpSpPr>
            <a:grpSpLocks/>
          </p:cNvGrpSpPr>
          <p:nvPr/>
        </p:nvGrpSpPr>
        <p:grpSpPr bwMode="auto">
          <a:xfrm>
            <a:off x="723900" y="1196975"/>
            <a:ext cx="7656513" cy="5256213"/>
            <a:chOff x="120" y="680"/>
            <a:chExt cx="5543" cy="3557"/>
          </a:xfrm>
        </p:grpSpPr>
        <p:sp>
          <p:nvSpPr>
            <p:cNvPr id="50191" name="AutoShape 4"/>
            <p:cNvSpPr>
              <a:spLocks noChangeArrowheads="1"/>
            </p:cNvSpPr>
            <p:nvPr/>
          </p:nvSpPr>
          <p:spPr bwMode="auto">
            <a:xfrm>
              <a:off x="1818" y="1504"/>
              <a:ext cx="2484" cy="13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2" name="Text Box 5"/>
            <p:cNvSpPr txBox="1">
              <a:spLocks noChangeArrowheads="1"/>
            </p:cNvSpPr>
            <p:nvPr/>
          </p:nvSpPr>
          <p:spPr bwMode="auto">
            <a:xfrm>
              <a:off x="1922" y="3769"/>
              <a:ext cx="2304" cy="30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latin typeface="Times New Roman" pitchFamily="18" charset="0"/>
                  <a:cs typeface="Times New Roman" pitchFamily="18" charset="0"/>
                </a:rPr>
                <a:t>Fogyasztók</a:t>
              </a:r>
              <a:endParaRPr lang="en-GB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3" name="AutoShape 6"/>
            <p:cNvSpPr>
              <a:spLocks noChangeArrowheads="1"/>
            </p:cNvSpPr>
            <p:nvPr/>
          </p:nvSpPr>
          <p:spPr bwMode="auto">
            <a:xfrm>
              <a:off x="187" y="1631"/>
              <a:ext cx="1646" cy="1099"/>
            </a:xfrm>
            <a:prstGeom prst="rightArrow">
              <a:avLst>
                <a:gd name="adj1" fmla="val 50000"/>
                <a:gd name="adj2" fmla="val 37443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2" name="Cloud"/>
            <p:cNvSpPr>
              <a:spLocks noChangeAspect="1" noEditPoints="1" noChangeArrowheads="1"/>
            </p:cNvSpPr>
            <p:nvPr/>
          </p:nvSpPr>
          <p:spPr bwMode="auto">
            <a:xfrm>
              <a:off x="4080" y="1908"/>
              <a:ext cx="1201" cy="1157"/>
            </a:xfrm>
            <a:custGeom>
              <a:avLst/>
              <a:gdLst>
                <a:gd name="T0" fmla="*/ 0 w 21600"/>
                <a:gd name="T1" fmla="*/ 31 h 21600"/>
                <a:gd name="T2" fmla="*/ 34 w 21600"/>
                <a:gd name="T3" fmla="*/ 62 h 21600"/>
                <a:gd name="T4" fmla="*/ 67 w 21600"/>
                <a:gd name="T5" fmla="*/ 31 h 21600"/>
                <a:gd name="T6" fmla="*/ 34 w 21600"/>
                <a:gd name="T7" fmla="*/ 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8 w 21600"/>
                <a:gd name="T13" fmla="*/ 3267 h 21600"/>
                <a:gd name="T14" fmla="*/ 17079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pic>
          <p:nvPicPr>
            <p:cNvPr id="5019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680"/>
              <a:ext cx="1316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" y="3615"/>
              <a:ext cx="1059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7" name="Text Box 10"/>
            <p:cNvSpPr txBox="1">
              <a:spLocks noChangeArrowheads="1"/>
            </p:cNvSpPr>
            <p:nvPr/>
          </p:nvSpPr>
          <p:spPr bwMode="auto">
            <a:xfrm>
              <a:off x="2655" y="808"/>
              <a:ext cx="1556" cy="4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Nemzeti, regionális és helyi politika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8" name="Text Box 11"/>
            <p:cNvSpPr txBox="1">
              <a:spLocks noChangeArrowheads="1"/>
            </p:cNvSpPr>
            <p:nvPr/>
          </p:nvSpPr>
          <p:spPr bwMode="auto">
            <a:xfrm>
              <a:off x="4302" y="2328"/>
              <a:ext cx="875" cy="4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Gazdasági környezet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9" name="AutoShape 12"/>
            <p:cNvSpPr>
              <a:spLocks noChangeArrowheads="1"/>
            </p:cNvSpPr>
            <p:nvPr/>
          </p:nvSpPr>
          <p:spPr bwMode="auto">
            <a:xfrm>
              <a:off x="2334" y="2850"/>
              <a:ext cx="583" cy="898"/>
            </a:xfrm>
            <a:prstGeom prst="downArrow">
              <a:avLst>
                <a:gd name="adj1" fmla="val 50000"/>
                <a:gd name="adj2" fmla="val 3850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0" name="AutoShape 13"/>
            <p:cNvSpPr>
              <a:spLocks noChangeArrowheads="1"/>
            </p:cNvSpPr>
            <p:nvPr/>
          </p:nvSpPr>
          <p:spPr bwMode="auto">
            <a:xfrm>
              <a:off x="3336" y="2842"/>
              <a:ext cx="557" cy="921"/>
            </a:xfrm>
            <a:prstGeom prst="upArrow">
              <a:avLst>
                <a:gd name="adj1" fmla="val 50000"/>
                <a:gd name="adj2" fmla="val 4133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1" name="Text Box 14"/>
            <p:cNvSpPr txBox="1">
              <a:spLocks noChangeArrowheads="1"/>
            </p:cNvSpPr>
            <p:nvPr/>
          </p:nvSpPr>
          <p:spPr bwMode="auto">
            <a:xfrm rot="16200000">
              <a:off x="3428" y="1928"/>
              <a:ext cx="1204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Vízi közmű szolgáltatás</a:t>
              </a:r>
              <a:endParaRPr lang="en-GB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2" name="Text Box 15"/>
            <p:cNvSpPr txBox="1">
              <a:spLocks noChangeArrowheads="1"/>
            </p:cNvSpPr>
            <p:nvPr/>
          </p:nvSpPr>
          <p:spPr bwMode="auto">
            <a:xfrm>
              <a:off x="838" y="2027"/>
              <a:ext cx="74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3" name="Text Box 16"/>
            <p:cNvSpPr txBox="1">
              <a:spLocks noChangeArrowheads="1"/>
            </p:cNvSpPr>
            <p:nvPr/>
          </p:nvSpPr>
          <p:spPr bwMode="auto">
            <a:xfrm>
              <a:off x="291" y="1985"/>
              <a:ext cx="1407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Környezeti források</a:t>
              </a:r>
            </a:p>
            <a:p>
              <a:pPr lvl="1">
                <a:spcBef>
                  <a:spcPct val="50000"/>
                </a:spcBef>
              </a:pPr>
              <a:r>
                <a:rPr lang="hu-H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Víz, energia</a:t>
              </a:r>
              <a:endParaRPr lang="en-GB"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204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2797"/>
              <a:ext cx="7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5" name="Text Box 18"/>
            <p:cNvSpPr txBox="1">
              <a:spLocks noChangeArrowheads="1"/>
            </p:cNvSpPr>
            <p:nvPr/>
          </p:nvSpPr>
          <p:spPr bwMode="auto">
            <a:xfrm rot="-5400000">
              <a:off x="2275" y="3099"/>
              <a:ext cx="867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Szolgáltatás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6" name="Text Box 19"/>
            <p:cNvSpPr txBox="1">
              <a:spLocks noChangeArrowheads="1"/>
            </p:cNvSpPr>
            <p:nvPr/>
          </p:nvSpPr>
          <p:spPr bwMode="auto">
            <a:xfrm rot="-5400000">
              <a:off x="3200" y="3238"/>
              <a:ext cx="86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Ellenérték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07" name="Text Box 20"/>
            <p:cNvSpPr txBox="1">
              <a:spLocks noChangeArrowheads="1"/>
            </p:cNvSpPr>
            <p:nvPr/>
          </p:nvSpPr>
          <p:spPr bwMode="auto">
            <a:xfrm>
              <a:off x="2091" y="1954"/>
              <a:ext cx="151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Humán erőforrások</a:t>
              </a:r>
            </a:p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Technológiai elemek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208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2416"/>
              <a:ext cx="9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9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884"/>
              <a:ext cx="1147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0" name="Text Box 23"/>
            <p:cNvSpPr txBox="1">
              <a:spLocks noChangeArrowheads="1"/>
            </p:cNvSpPr>
            <p:nvPr/>
          </p:nvSpPr>
          <p:spPr bwMode="auto">
            <a:xfrm>
              <a:off x="4704" y="1414"/>
              <a:ext cx="959" cy="2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Részvényesek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11" name="Line 24"/>
            <p:cNvSpPr>
              <a:spLocks noChangeShapeType="1"/>
            </p:cNvSpPr>
            <p:nvPr/>
          </p:nvSpPr>
          <p:spPr bwMode="auto">
            <a:xfrm flipH="1">
              <a:off x="4249" y="1376"/>
              <a:ext cx="224" cy="18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7894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815388" y="6492875"/>
            <a:ext cx="257175" cy="365125"/>
          </a:xfrm>
        </p:spPr>
        <p:txBody>
          <a:bodyPr/>
          <a:lstStyle/>
          <a:p>
            <a:pPr>
              <a:defRPr/>
            </a:pPr>
            <a:fld id="{299061BB-7F21-4E39-BFB2-BE65E3ACB60D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37896" name="Cím 1"/>
          <p:cNvSpPr>
            <a:spLocks noGrp="1"/>
          </p:cNvSpPr>
          <p:nvPr/>
        </p:nvSpPr>
        <p:spPr bwMode="auto">
          <a:xfrm>
            <a:off x="1476375" y="188913"/>
            <a:ext cx="72151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3600" b="1">
                <a:latin typeface="Georgia" pitchFamily="18" charset="0"/>
              </a:rPr>
              <a:t>Tolnai Béla </a:t>
            </a:r>
            <a:r>
              <a:rPr lang="hu-HU" b="1">
                <a:latin typeface="Georgia" pitchFamily="18" charset="0"/>
              </a:rPr>
              <a:t>(bemutatkozás)</a:t>
            </a:r>
          </a:p>
        </p:txBody>
      </p:sp>
      <p:sp>
        <p:nvSpPr>
          <p:cNvPr id="37897" name="Tartalom helye 11"/>
          <p:cNvSpPr>
            <a:spLocks noGrp="1"/>
          </p:cNvSpPr>
          <p:nvPr/>
        </p:nvSpPr>
        <p:spPr bwMode="auto">
          <a:xfrm>
            <a:off x="261938" y="1403350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hu-HU" sz="2400">
                <a:latin typeface="Georgia" pitchFamily="18" charset="0"/>
              </a:rPr>
              <a:t>Tanulmányok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latin typeface="Georgia" pitchFamily="18" charset="0"/>
              </a:rPr>
              <a:t>Gépészmérnök 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None/>
            </a:pPr>
            <a:r>
              <a:rPr lang="hu-HU" sz="1600">
                <a:latin typeface="Georgia" pitchFamily="18" charset="0"/>
              </a:rPr>
              <a:t>(BME Gépészmérnöki Kar)   1971-1976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latin typeface="Georgia" pitchFamily="18" charset="0"/>
              </a:rPr>
              <a:t>Irányítástechnikai szakmérnök 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None/>
            </a:pPr>
            <a:r>
              <a:rPr lang="hu-HU" sz="1600">
                <a:latin typeface="Georgia" pitchFamily="18" charset="0"/>
              </a:rPr>
              <a:t>(BME Villamosmérnöki Kar)  1979-1980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latin typeface="Georgia" pitchFamily="18" charset="0"/>
              </a:rPr>
              <a:t>Szakinformatikus szak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None/>
            </a:pPr>
            <a:r>
              <a:rPr lang="hu-HU" sz="1600">
                <a:latin typeface="Georgia" pitchFamily="18" charset="0"/>
              </a:rPr>
              <a:t>(ELTE Numerikus matematika ) 1989-1991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hu-HU" sz="2400">
                <a:latin typeface="Georgia" pitchFamily="18" charset="0"/>
              </a:rPr>
              <a:t>Mivel foglalkoztam eddig?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None/>
            </a:pPr>
            <a:r>
              <a:rPr lang="hu-HU" sz="2000">
                <a:latin typeface="Georgia" pitchFamily="18" charset="0"/>
              </a:rPr>
              <a:t>Folyamatirányítás, térinformatika, munkafolyamatok követése hálózati rekonstrukciótervezés, biológiai szűrés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hu-HU" sz="2400">
                <a:latin typeface="Georgia" pitchFamily="18" charset="0"/>
              </a:rPr>
              <a:t>Munkahelyek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None/>
            </a:pPr>
            <a:r>
              <a:rPr lang="hu-HU" sz="2000">
                <a:latin typeface="Georgia" pitchFamily="18" charset="0"/>
              </a:rPr>
              <a:t>22 évig Fővárosi Vízművek, majd kényszervállalkozó, most nyugdíjas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endParaRPr lang="hu-HU" sz="280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hu-HU" sz="28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14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772F52C-C260-466E-80E9-3803F895DE99}" type="slidenum">
              <a:rPr lang="hu-HU" sz="1600" b="1">
                <a:latin typeface="Georgia" pitchFamily="18" charset="0"/>
              </a:rPr>
              <a:pPr algn="r" eaLnBrk="1" hangingPunct="1"/>
              <a:t>20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15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15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6407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Teljesítménymérési rendszerek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6157" name="Group 9"/>
          <p:cNvGrpSpPr>
            <a:grpSpLocks/>
          </p:cNvGrpSpPr>
          <p:nvPr/>
        </p:nvGrpSpPr>
        <p:grpSpPr bwMode="auto">
          <a:xfrm>
            <a:off x="755650" y="1557338"/>
            <a:ext cx="7596188" cy="4476750"/>
            <a:chOff x="457" y="1168"/>
            <a:chExt cx="5153" cy="2964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457" y="2687"/>
              <a:ext cx="3840" cy="12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159" name="AutoShape 4"/>
            <p:cNvSpPr>
              <a:spLocks noChangeArrowheads="1"/>
            </p:cNvSpPr>
            <p:nvPr/>
          </p:nvSpPr>
          <p:spPr bwMode="auto">
            <a:xfrm>
              <a:off x="1524" y="1168"/>
              <a:ext cx="1568" cy="135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146" name="Object 19"/>
            <p:cNvGraphicFramePr>
              <a:graphicFrameLocks noChangeAspect="1"/>
            </p:cNvGraphicFramePr>
            <p:nvPr/>
          </p:nvGraphicFramePr>
          <p:xfrm>
            <a:off x="648" y="2882"/>
            <a:ext cx="3491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VISIO" r:id="rId4" imgW="4834128" imgH="1522476" progId="Visio.Drawing.6">
                    <p:embed/>
                  </p:oleObj>
                </mc:Choice>
                <mc:Fallback>
                  <p:oleObj name="VISIO" r:id="rId4" imgW="4834128" imgH="1522476" progId="Visio.Drawing.6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" y="2882"/>
                          <a:ext cx="3491" cy="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Text Box 6"/>
            <p:cNvSpPr txBox="1">
              <a:spLocks noChangeArrowheads="1"/>
            </p:cNvSpPr>
            <p:nvPr/>
          </p:nvSpPr>
          <p:spPr bwMode="auto">
            <a:xfrm>
              <a:off x="3452" y="1268"/>
              <a:ext cx="2158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  <a:cs typeface="Times New Roman" pitchFamily="18" charset="0"/>
                </a:rPr>
                <a:t>Összevetés</a:t>
              </a:r>
            </a:p>
            <a:p>
              <a:pPr lvl="1"/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az előző időszakkal</a:t>
              </a:r>
            </a:p>
            <a:p>
              <a:pPr lvl="1"/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a céllal</a:t>
              </a:r>
            </a:p>
            <a:p>
              <a:pPr lvl="1"/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más vállalatokkal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47" name="Object 20"/>
            <p:cNvGraphicFramePr>
              <a:graphicFrameLocks noChangeAspect="1"/>
            </p:cNvGraphicFramePr>
            <p:nvPr/>
          </p:nvGraphicFramePr>
          <p:xfrm>
            <a:off x="1723" y="1478"/>
            <a:ext cx="1077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VISIO" r:id="rId6" imgW="1709928" imgH="1239012" progId="Visio.Drawing.6">
                    <p:embed/>
                  </p:oleObj>
                </mc:Choice>
                <mc:Fallback>
                  <p:oleObj name="VISIO" r:id="rId6" imgW="1709928" imgH="1239012" progId="Visio.Drawing.6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" y="1478"/>
                          <a:ext cx="1077" cy="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AutoShape 8"/>
            <p:cNvSpPr>
              <a:spLocks noChangeArrowheads="1"/>
            </p:cNvSpPr>
            <p:nvPr/>
          </p:nvSpPr>
          <p:spPr bwMode="auto">
            <a:xfrm>
              <a:off x="2098" y="2465"/>
              <a:ext cx="253" cy="323"/>
            </a:xfrm>
            <a:prstGeom prst="upArrow">
              <a:avLst>
                <a:gd name="adj1" fmla="val 50000"/>
                <a:gd name="adj2" fmla="val 31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18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5AFA1B-626D-4BD0-9446-6F75B8BF8315}" type="slidenum">
              <a:rPr lang="hu-HU" sz="1600" b="1">
                <a:latin typeface="Georgia" pitchFamily="18" charset="0"/>
              </a:rPr>
              <a:pPr algn="r" eaLnBrk="1" hangingPunct="1"/>
              <a:t>21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18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3156" y="1016794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185" name="Cím 1"/>
          <p:cNvSpPr>
            <a:spLocks noGrp="1"/>
          </p:cNvSpPr>
          <p:nvPr>
            <p:ph type="title"/>
          </p:nvPr>
        </p:nvSpPr>
        <p:spPr>
          <a:xfrm>
            <a:off x="34925" y="188913"/>
            <a:ext cx="9036050" cy="785812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Lépcsőzetes teljesítménymutatók</a:t>
            </a:r>
            <a:endParaRPr lang="hu-HU" sz="2400" b="1">
              <a:latin typeface="Georgia" pitchFamily="18" charset="0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7188" name="Group 62"/>
          <p:cNvGrpSpPr>
            <a:grpSpLocks/>
          </p:cNvGrpSpPr>
          <p:nvPr/>
        </p:nvGrpSpPr>
        <p:grpSpPr bwMode="auto">
          <a:xfrm>
            <a:off x="395288" y="1557338"/>
            <a:ext cx="8156575" cy="4573587"/>
            <a:chOff x="199" y="1086"/>
            <a:chExt cx="5442" cy="3121"/>
          </a:xfrm>
        </p:grpSpPr>
        <p:graphicFrame>
          <p:nvGraphicFramePr>
            <p:cNvPr id="7170" name="Object 17"/>
            <p:cNvGraphicFramePr>
              <a:graphicFrameLocks noChangeAspect="1"/>
            </p:cNvGraphicFramePr>
            <p:nvPr/>
          </p:nvGraphicFramePr>
          <p:xfrm>
            <a:off x="1169" y="3516"/>
            <a:ext cx="3305" cy="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" name="VISIO" r:id="rId4" imgW="4834128" imgH="972312" progId="Visio.Drawing.6">
                    <p:embed/>
                  </p:oleObj>
                </mc:Choice>
                <mc:Fallback>
                  <p:oleObj name="VISIO" r:id="rId4" imgW="4834128" imgH="972312" progId="Visio.Drawing.6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" y="3516"/>
                          <a:ext cx="3305" cy="6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9" name="Group 33"/>
            <p:cNvGrpSpPr>
              <a:grpSpLocks/>
            </p:cNvGrpSpPr>
            <p:nvPr/>
          </p:nvGrpSpPr>
          <p:grpSpPr bwMode="auto">
            <a:xfrm>
              <a:off x="2623" y="1086"/>
              <a:ext cx="462" cy="538"/>
              <a:chOff x="1251" y="1168"/>
              <a:chExt cx="1568" cy="1352"/>
            </a:xfrm>
          </p:grpSpPr>
          <p:sp>
            <p:nvSpPr>
              <p:cNvPr id="7209" name="AutoShape 34"/>
              <p:cNvSpPr>
                <a:spLocks noChangeArrowheads="1"/>
              </p:cNvSpPr>
              <p:nvPr/>
            </p:nvSpPr>
            <p:spPr bwMode="auto">
              <a:xfrm>
                <a:off x="1251" y="1168"/>
                <a:ext cx="1568" cy="1352"/>
              </a:xfrm>
              <a:prstGeom prst="flowChartMulti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178" name="Object 18"/>
              <p:cNvGraphicFramePr>
                <a:graphicFrameLocks noChangeAspect="1"/>
              </p:cNvGraphicFramePr>
              <p:nvPr/>
            </p:nvGraphicFramePr>
            <p:xfrm>
              <a:off x="1450" y="1478"/>
              <a:ext cx="1077" cy="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4" name="VISIO" r:id="rId6" imgW="1709928" imgH="1239012" progId="Visio.Drawing.6">
                      <p:embed/>
                    </p:oleObj>
                  </mc:Choice>
                  <mc:Fallback>
                    <p:oleObj name="VISIO" r:id="rId6" imgW="1709928" imgH="1239012" progId="Visio.Drawing.6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0" y="1478"/>
                            <a:ext cx="1077" cy="7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0" name="Group 36"/>
            <p:cNvGrpSpPr>
              <a:grpSpLocks/>
            </p:cNvGrpSpPr>
            <p:nvPr/>
          </p:nvGrpSpPr>
          <p:grpSpPr bwMode="auto">
            <a:xfrm>
              <a:off x="2600" y="1677"/>
              <a:ext cx="462" cy="538"/>
              <a:chOff x="1251" y="1168"/>
              <a:chExt cx="1568" cy="1352"/>
            </a:xfrm>
          </p:grpSpPr>
          <p:sp>
            <p:nvSpPr>
              <p:cNvPr id="7208" name="AutoShape 37"/>
              <p:cNvSpPr>
                <a:spLocks noChangeArrowheads="1"/>
              </p:cNvSpPr>
              <p:nvPr/>
            </p:nvSpPr>
            <p:spPr bwMode="auto">
              <a:xfrm>
                <a:off x="1251" y="1168"/>
                <a:ext cx="1568" cy="1352"/>
              </a:xfrm>
              <a:prstGeom prst="flowChartMulti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177" name="Object 19"/>
              <p:cNvGraphicFramePr>
                <a:graphicFrameLocks noChangeAspect="1"/>
              </p:cNvGraphicFramePr>
              <p:nvPr/>
            </p:nvGraphicFramePr>
            <p:xfrm>
              <a:off x="1450" y="1478"/>
              <a:ext cx="1077" cy="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5" name="VISIO" r:id="rId8" imgW="1709928" imgH="1239012" progId="Visio.Drawing.6">
                      <p:embed/>
                    </p:oleObj>
                  </mc:Choice>
                  <mc:Fallback>
                    <p:oleObj name="VISIO" r:id="rId8" imgW="1709928" imgH="1239012" progId="Visio.Drawing.6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0" y="1478"/>
                            <a:ext cx="1077" cy="7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1" name="Group 39"/>
            <p:cNvGrpSpPr>
              <a:grpSpLocks/>
            </p:cNvGrpSpPr>
            <p:nvPr/>
          </p:nvGrpSpPr>
          <p:grpSpPr bwMode="auto">
            <a:xfrm>
              <a:off x="2588" y="2249"/>
              <a:ext cx="462" cy="538"/>
              <a:chOff x="1251" y="1168"/>
              <a:chExt cx="1568" cy="1352"/>
            </a:xfrm>
          </p:grpSpPr>
          <p:sp>
            <p:nvSpPr>
              <p:cNvPr id="7207" name="AutoShape 40"/>
              <p:cNvSpPr>
                <a:spLocks noChangeArrowheads="1"/>
              </p:cNvSpPr>
              <p:nvPr/>
            </p:nvSpPr>
            <p:spPr bwMode="auto">
              <a:xfrm>
                <a:off x="1251" y="1168"/>
                <a:ext cx="1568" cy="1352"/>
              </a:xfrm>
              <a:prstGeom prst="flowChartMulti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176" name="Object 20"/>
              <p:cNvGraphicFramePr>
                <a:graphicFrameLocks noChangeAspect="1"/>
              </p:cNvGraphicFramePr>
              <p:nvPr/>
            </p:nvGraphicFramePr>
            <p:xfrm>
              <a:off x="1450" y="1478"/>
              <a:ext cx="1077" cy="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6" name="VISIO" r:id="rId9" imgW="1709928" imgH="1239012" progId="Visio.Drawing.6">
                      <p:embed/>
                    </p:oleObj>
                  </mc:Choice>
                  <mc:Fallback>
                    <p:oleObj name="VISIO" r:id="rId9" imgW="1709928" imgH="1239012" progId="Visio.Drawing.6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0" y="1478"/>
                            <a:ext cx="1077" cy="7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2" name="Group 42"/>
            <p:cNvGrpSpPr>
              <a:grpSpLocks/>
            </p:cNvGrpSpPr>
            <p:nvPr/>
          </p:nvGrpSpPr>
          <p:grpSpPr bwMode="auto">
            <a:xfrm>
              <a:off x="2588" y="2818"/>
              <a:ext cx="462" cy="538"/>
              <a:chOff x="1251" y="1168"/>
              <a:chExt cx="1568" cy="1352"/>
            </a:xfrm>
          </p:grpSpPr>
          <p:sp>
            <p:nvSpPr>
              <p:cNvPr id="7206" name="AutoShape 43"/>
              <p:cNvSpPr>
                <a:spLocks noChangeArrowheads="1"/>
              </p:cNvSpPr>
              <p:nvPr/>
            </p:nvSpPr>
            <p:spPr bwMode="auto">
              <a:xfrm>
                <a:off x="1251" y="1168"/>
                <a:ext cx="1568" cy="1352"/>
              </a:xfrm>
              <a:prstGeom prst="flowChartMulti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175" name="Object 21"/>
              <p:cNvGraphicFramePr>
                <a:graphicFrameLocks noChangeAspect="1"/>
              </p:cNvGraphicFramePr>
              <p:nvPr/>
            </p:nvGraphicFramePr>
            <p:xfrm>
              <a:off x="1450" y="1478"/>
              <a:ext cx="1077" cy="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7" name="VISIO" r:id="rId10" imgW="1709928" imgH="1239012" progId="Visio.Drawing.6">
                      <p:embed/>
                    </p:oleObj>
                  </mc:Choice>
                  <mc:Fallback>
                    <p:oleObj name="VISIO" r:id="rId10" imgW="1709928" imgH="1239012" progId="Visio.Drawing.6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0" y="1478"/>
                            <a:ext cx="1077" cy="7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93" name="Line 45"/>
            <p:cNvSpPr>
              <a:spLocks noChangeShapeType="1"/>
            </p:cNvSpPr>
            <p:nvPr/>
          </p:nvSpPr>
          <p:spPr bwMode="auto">
            <a:xfrm>
              <a:off x="2127" y="1352"/>
              <a:ext cx="0" cy="2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94" name="Line 46"/>
            <p:cNvSpPr>
              <a:spLocks noChangeShapeType="1"/>
            </p:cNvSpPr>
            <p:nvPr/>
          </p:nvSpPr>
          <p:spPr bwMode="auto">
            <a:xfrm>
              <a:off x="2120" y="3072"/>
              <a:ext cx="4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95" name="Line 47"/>
            <p:cNvSpPr>
              <a:spLocks noChangeShapeType="1"/>
            </p:cNvSpPr>
            <p:nvPr/>
          </p:nvSpPr>
          <p:spPr bwMode="auto">
            <a:xfrm>
              <a:off x="2147" y="1939"/>
              <a:ext cx="4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96" name="Line 48"/>
            <p:cNvSpPr>
              <a:spLocks noChangeShapeType="1"/>
            </p:cNvSpPr>
            <p:nvPr/>
          </p:nvSpPr>
          <p:spPr bwMode="auto">
            <a:xfrm>
              <a:off x="2135" y="2542"/>
              <a:ext cx="4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97" name="Line 49"/>
            <p:cNvSpPr>
              <a:spLocks noChangeShapeType="1"/>
            </p:cNvSpPr>
            <p:nvPr/>
          </p:nvSpPr>
          <p:spPr bwMode="auto">
            <a:xfrm>
              <a:off x="2139" y="1356"/>
              <a:ext cx="4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98" name="Text Box 50"/>
            <p:cNvSpPr txBox="1">
              <a:spLocks noChangeArrowheads="1"/>
            </p:cNvSpPr>
            <p:nvPr/>
          </p:nvSpPr>
          <p:spPr bwMode="auto">
            <a:xfrm>
              <a:off x="356" y="2949"/>
              <a:ext cx="1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Elhárított üzemzavar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9" name="Text Box 51"/>
            <p:cNvSpPr txBox="1">
              <a:spLocks noChangeArrowheads="1"/>
            </p:cNvSpPr>
            <p:nvPr/>
          </p:nvSpPr>
          <p:spPr bwMode="auto">
            <a:xfrm>
              <a:off x="352" y="2436"/>
              <a:ext cx="164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Elvégzett munka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0" name="Text Box 52"/>
            <p:cNvSpPr txBox="1">
              <a:spLocks noChangeArrowheads="1"/>
            </p:cNvSpPr>
            <p:nvPr/>
          </p:nvSpPr>
          <p:spPr bwMode="auto">
            <a:xfrm>
              <a:off x="199" y="1846"/>
              <a:ext cx="1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Karbantartott eszközök 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1" name="Text Box 53"/>
            <p:cNvSpPr txBox="1">
              <a:spLocks noChangeArrowheads="1"/>
            </p:cNvSpPr>
            <p:nvPr/>
          </p:nvSpPr>
          <p:spPr bwMode="auto">
            <a:xfrm>
              <a:off x="336" y="1267"/>
              <a:ext cx="1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Beteljesült szolgáltatás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2" name="Text Box 54"/>
            <p:cNvSpPr txBox="1">
              <a:spLocks noChangeArrowheads="1"/>
            </p:cNvSpPr>
            <p:nvPr/>
          </p:nvSpPr>
          <p:spPr bwMode="auto">
            <a:xfrm>
              <a:off x="3975" y="2992"/>
              <a:ext cx="164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Diszpécser / operátor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3" name="Text Box 55"/>
            <p:cNvSpPr txBox="1">
              <a:spLocks noChangeArrowheads="1"/>
            </p:cNvSpPr>
            <p:nvPr/>
          </p:nvSpPr>
          <p:spPr bwMode="auto">
            <a:xfrm>
              <a:off x="3968" y="2415"/>
              <a:ext cx="1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Művezető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4" name="Text Box 56"/>
            <p:cNvSpPr txBox="1">
              <a:spLocks noChangeArrowheads="1"/>
            </p:cNvSpPr>
            <p:nvPr/>
          </p:nvSpPr>
          <p:spPr bwMode="auto">
            <a:xfrm>
              <a:off x="3982" y="1815"/>
              <a:ext cx="1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Területi vezető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5" name="Text Box 57"/>
            <p:cNvSpPr txBox="1">
              <a:spLocks noChangeArrowheads="1"/>
            </p:cNvSpPr>
            <p:nvPr/>
          </p:nvSpPr>
          <p:spPr bwMode="auto">
            <a:xfrm>
              <a:off x="3998" y="1217"/>
              <a:ext cx="1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Ágazati vezető</a:t>
              </a:r>
              <a:endParaRPr lang="en-GB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71" name="Object 22"/>
            <p:cNvGraphicFramePr>
              <a:graphicFrameLocks noChangeAspect="1"/>
            </p:cNvGraphicFramePr>
            <p:nvPr/>
          </p:nvGraphicFramePr>
          <p:xfrm>
            <a:off x="3407" y="1087"/>
            <a:ext cx="238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" name="VISIO" r:id="rId11" imgW="377952" imgH="946404" progId="Visio.Drawing.6">
                    <p:embed/>
                  </p:oleObj>
                </mc:Choice>
                <mc:Fallback>
                  <p:oleObj name="VISIO" r:id="rId11" imgW="377952" imgH="946404" progId="Visio.Drawing.6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" y="1087"/>
                          <a:ext cx="238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3"/>
            <p:cNvGraphicFramePr>
              <a:graphicFrameLocks noChangeAspect="1"/>
            </p:cNvGraphicFramePr>
            <p:nvPr/>
          </p:nvGraphicFramePr>
          <p:xfrm>
            <a:off x="3433" y="2282"/>
            <a:ext cx="238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" name="VISIO" r:id="rId13" imgW="377952" imgH="946404" progId="Visio.Drawing.6">
                    <p:embed/>
                  </p:oleObj>
                </mc:Choice>
                <mc:Fallback>
                  <p:oleObj name="VISIO" r:id="rId13" imgW="377952" imgH="946404" progId="Visio.Drawing.6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3" y="2282"/>
                          <a:ext cx="238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4"/>
            <p:cNvGraphicFramePr>
              <a:graphicFrameLocks noChangeAspect="1"/>
            </p:cNvGraphicFramePr>
            <p:nvPr/>
          </p:nvGraphicFramePr>
          <p:xfrm>
            <a:off x="3422" y="1686"/>
            <a:ext cx="238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" name="VISIO" r:id="rId14" imgW="377952" imgH="946404" progId="Visio.Drawing.6">
                    <p:embed/>
                  </p:oleObj>
                </mc:Choice>
                <mc:Fallback>
                  <p:oleObj name="VISIO" r:id="rId14" imgW="377952" imgH="946404" progId="Visio.Drawing.6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2" y="1686"/>
                          <a:ext cx="238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5"/>
            <p:cNvGraphicFramePr>
              <a:graphicFrameLocks noChangeAspect="1"/>
            </p:cNvGraphicFramePr>
            <p:nvPr/>
          </p:nvGraphicFramePr>
          <p:xfrm>
            <a:off x="3434" y="2842"/>
            <a:ext cx="238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" name="VISIO" r:id="rId15" imgW="377952" imgH="946404" progId="Visio.Drawing.6">
                    <p:embed/>
                  </p:oleObj>
                </mc:Choice>
                <mc:Fallback>
                  <p:oleObj name="VISIO" r:id="rId15" imgW="377952" imgH="946404" progId="Visio.Drawing.6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2842"/>
                          <a:ext cx="238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120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C3AD61A-0611-4A09-B1B6-D9159DD69B5F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22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0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1208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Kérdések?</a:t>
            </a:r>
          </a:p>
        </p:txBody>
      </p:sp>
      <p:grpSp>
        <p:nvGrpSpPr>
          <p:cNvPr id="51209" name="Group 19"/>
          <p:cNvGrpSpPr>
            <a:grpSpLocks/>
          </p:cNvGrpSpPr>
          <p:nvPr/>
        </p:nvGrpSpPr>
        <p:grpSpPr bwMode="auto">
          <a:xfrm>
            <a:off x="747713" y="1365250"/>
            <a:ext cx="7610475" cy="4727575"/>
            <a:chOff x="360" y="912"/>
            <a:chExt cx="4922" cy="3375"/>
          </a:xfrm>
        </p:grpSpPr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1211" y="3351"/>
              <a:ext cx="3173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Hol állunk most ? 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Hova akarunk eljutni ?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Hogyan juthatunk oda ?</a:t>
              </a:r>
            </a:p>
          </p:txBody>
        </p:sp>
        <p:sp>
          <p:nvSpPr>
            <p:cNvPr id="51211" name="Rectangle 9"/>
            <p:cNvSpPr>
              <a:spLocks noChangeArrowheads="1"/>
            </p:cNvSpPr>
            <p:nvPr/>
          </p:nvSpPr>
          <p:spPr bwMode="auto">
            <a:xfrm>
              <a:off x="360" y="912"/>
              <a:ext cx="4922" cy="224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>
              <a:off x="1793" y="1167"/>
              <a:ext cx="0" cy="17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13" name="Line 11"/>
            <p:cNvSpPr>
              <a:spLocks noChangeShapeType="1"/>
            </p:cNvSpPr>
            <p:nvPr/>
          </p:nvSpPr>
          <p:spPr bwMode="auto">
            <a:xfrm>
              <a:off x="1627" y="2737"/>
              <a:ext cx="3487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14" name="AutoShape 12"/>
            <p:cNvSpPr>
              <a:spLocks noChangeArrowheads="1"/>
            </p:cNvSpPr>
            <p:nvPr/>
          </p:nvSpPr>
          <p:spPr bwMode="auto">
            <a:xfrm>
              <a:off x="1933" y="2162"/>
              <a:ext cx="937" cy="513"/>
            </a:xfrm>
            <a:prstGeom prst="cloudCallout">
              <a:avLst>
                <a:gd name="adj1" fmla="val -43810"/>
                <a:gd name="adj2" fmla="val 32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400" b="1" dirty="0">
                  <a:latin typeface="Times New Roman" pitchFamily="18" charset="0"/>
                  <a:cs typeface="Times New Roman" pitchFamily="18" charset="0"/>
                </a:rPr>
                <a:t>Jelenlegi gyakorlat</a:t>
              </a:r>
              <a:endParaRPr lang="en-GB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5" name="AutoShape 13"/>
            <p:cNvSpPr>
              <a:spLocks noChangeArrowheads="1"/>
            </p:cNvSpPr>
            <p:nvPr/>
          </p:nvSpPr>
          <p:spPr bwMode="auto">
            <a:xfrm>
              <a:off x="3886" y="1241"/>
              <a:ext cx="938" cy="492"/>
            </a:xfrm>
            <a:prstGeom prst="cloudCallout">
              <a:avLst>
                <a:gd name="adj1" fmla="val -43815"/>
                <a:gd name="adj2" fmla="val 361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Optimális </a:t>
              </a:r>
            </a:p>
            <a:p>
              <a:pPr algn="ctr" eaLnBrk="0" hangingPunct="0"/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működés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6" name="Line 14"/>
            <p:cNvSpPr>
              <a:spLocks noChangeShapeType="1"/>
            </p:cNvSpPr>
            <p:nvPr/>
          </p:nvSpPr>
          <p:spPr bwMode="auto">
            <a:xfrm flipV="1">
              <a:off x="2995" y="1679"/>
              <a:ext cx="760" cy="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898" y="2848"/>
              <a:ext cx="30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Mai realitás		             	Jövőkép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556" y="1795"/>
              <a:ext cx="107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Üzleti</a:t>
              </a:r>
            </a:p>
            <a:p>
              <a:pPr algn="ctr"/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teljesítmény szint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210" y="1179"/>
              <a:ext cx="50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Kiváló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3261" y="1900"/>
              <a:ext cx="151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Teljesítménynövelő stratégia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2230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53188"/>
            <a:ext cx="468313" cy="404812"/>
          </a:xfrm>
        </p:spPr>
        <p:txBody>
          <a:bodyPr/>
          <a:lstStyle/>
          <a:p>
            <a:pPr>
              <a:defRPr/>
            </a:pPr>
            <a:fld id="{48FE2054-7286-495D-BEE7-C6DA1326F443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23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Költségcsökkentési lehetőségek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08275"/>
            <a:ext cx="55768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Kép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852738"/>
            <a:ext cx="2851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Szövegdoboz 13"/>
          <p:cNvSpPr txBox="1">
            <a:spLocks noChangeArrowheads="1"/>
          </p:cNvSpPr>
          <p:nvPr/>
        </p:nvSpPr>
        <p:spPr bwMode="auto">
          <a:xfrm>
            <a:off x="519113" y="5732463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Ha valami mért, az javul !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 rot="10800000">
            <a:off x="5270500" y="3498850"/>
            <a:ext cx="10080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8"/>
          <p:cNvSpPr txBox="1"/>
          <p:nvPr/>
        </p:nvSpPr>
        <p:spPr>
          <a:xfrm>
            <a:off x="590550" y="1700213"/>
            <a:ext cx="4895850" cy="40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Üzemköltségek csökkentése</a:t>
            </a:r>
          </a:p>
        </p:txBody>
      </p:sp>
      <p:sp>
        <p:nvSpPr>
          <p:cNvPr id="17" name="Felhő 16"/>
          <p:cNvSpPr/>
          <p:nvPr/>
        </p:nvSpPr>
        <p:spPr>
          <a:xfrm>
            <a:off x="6494463" y="1412875"/>
            <a:ext cx="1944687" cy="1079500"/>
          </a:xfrm>
          <a:prstGeom prst="cloudCallout">
            <a:avLst>
              <a:gd name="adj1" fmla="val -104068"/>
              <a:gd name="adj2" fmla="val -569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9" name="Szövegdoboz 13"/>
          <p:cNvSpPr txBox="1">
            <a:spLocks noChangeArrowheads="1"/>
          </p:cNvSpPr>
          <p:nvPr/>
        </p:nvSpPr>
        <p:spPr bwMode="auto">
          <a:xfrm>
            <a:off x="6926263" y="177165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SCADA</a:t>
            </a:r>
          </a:p>
        </p:txBody>
      </p:sp>
      <p:sp>
        <p:nvSpPr>
          <p:cNvPr id="19" name="Tekercs vízszintesen 18"/>
          <p:cNvSpPr/>
          <p:nvPr/>
        </p:nvSpPr>
        <p:spPr>
          <a:xfrm>
            <a:off x="5991225" y="4868863"/>
            <a:ext cx="2663825" cy="647700"/>
          </a:xfrm>
          <a:prstGeom prst="horizontalScroll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1" name="Szövegdoboz 13"/>
          <p:cNvSpPr txBox="1">
            <a:spLocks noChangeArrowheads="1"/>
          </p:cNvSpPr>
          <p:nvPr/>
        </p:nvSpPr>
        <p:spPr bwMode="auto">
          <a:xfrm>
            <a:off x="6351588" y="5013325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Kockázatértékelés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rot="10800000">
            <a:off x="5343525" y="4940300"/>
            <a:ext cx="792163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3254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EFB83AF2-324B-41C1-B1A6-820745FDC3F5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24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Információs rendszerek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53257" name="Group 30"/>
          <p:cNvGrpSpPr>
            <a:grpSpLocks/>
          </p:cNvGrpSpPr>
          <p:nvPr/>
        </p:nvGrpSpPr>
        <p:grpSpPr bwMode="auto">
          <a:xfrm>
            <a:off x="0" y="1125538"/>
            <a:ext cx="1800225" cy="1511300"/>
            <a:chOff x="352" y="1089"/>
            <a:chExt cx="1709" cy="1612"/>
          </a:xfrm>
        </p:grpSpPr>
        <p:sp>
          <p:nvSpPr>
            <p:cNvPr id="53399" name="Freeform 9"/>
            <p:cNvSpPr>
              <a:spLocks/>
            </p:cNvSpPr>
            <p:nvPr/>
          </p:nvSpPr>
          <p:spPr bwMode="auto">
            <a:xfrm>
              <a:off x="352" y="1089"/>
              <a:ext cx="623" cy="629"/>
            </a:xfrm>
            <a:custGeom>
              <a:avLst/>
              <a:gdLst>
                <a:gd name="T0" fmla="*/ 64 w 858"/>
                <a:gd name="T1" fmla="*/ 0 h 845"/>
                <a:gd name="T2" fmla="*/ 0 w 858"/>
                <a:gd name="T3" fmla="*/ 0 h 845"/>
                <a:gd name="T4" fmla="*/ 0 w 858"/>
                <a:gd name="T5" fmla="*/ 65 h 845"/>
                <a:gd name="T6" fmla="*/ 3 w 858"/>
                <a:gd name="T7" fmla="*/ 63 h 845"/>
                <a:gd name="T8" fmla="*/ 7 w 858"/>
                <a:gd name="T9" fmla="*/ 62 h 845"/>
                <a:gd name="T10" fmla="*/ 10 w 858"/>
                <a:gd name="T11" fmla="*/ 62 h 845"/>
                <a:gd name="T12" fmla="*/ 13 w 858"/>
                <a:gd name="T13" fmla="*/ 62 h 845"/>
                <a:gd name="T14" fmla="*/ 17 w 858"/>
                <a:gd name="T15" fmla="*/ 63 h 845"/>
                <a:gd name="T16" fmla="*/ 20 w 858"/>
                <a:gd name="T17" fmla="*/ 64 h 845"/>
                <a:gd name="T18" fmla="*/ 23 w 858"/>
                <a:gd name="T19" fmla="*/ 67 h 845"/>
                <a:gd name="T20" fmla="*/ 22 w 858"/>
                <a:gd name="T21" fmla="*/ 69 h 845"/>
                <a:gd name="T22" fmla="*/ 22 w 858"/>
                <a:gd name="T23" fmla="*/ 72 h 845"/>
                <a:gd name="T24" fmla="*/ 23 w 858"/>
                <a:gd name="T25" fmla="*/ 74 h 845"/>
                <a:gd name="T26" fmla="*/ 24 w 858"/>
                <a:gd name="T27" fmla="*/ 77 h 845"/>
                <a:gd name="T28" fmla="*/ 27 w 858"/>
                <a:gd name="T29" fmla="*/ 79 h 845"/>
                <a:gd name="T30" fmla="*/ 29 w 858"/>
                <a:gd name="T31" fmla="*/ 80 h 845"/>
                <a:gd name="T32" fmla="*/ 32 w 858"/>
                <a:gd name="T33" fmla="*/ 80 h 845"/>
                <a:gd name="T34" fmla="*/ 34 w 858"/>
                <a:gd name="T35" fmla="*/ 79 h 845"/>
                <a:gd name="T36" fmla="*/ 36 w 858"/>
                <a:gd name="T37" fmla="*/ 77 h 845"/>
                <a:gd name="T38" fmla="*/ 38 w 858"/>
                <a:gd name="T39" fmla="*/ 74 h 845"/>
                <a:gd name="T40" fmla="*/ 38 w 858"/>
                <a:gd name="T41" fmla="*/ 72 h 845"/>
                <a:gd name="T42" fmla="*/ 38 w 858"/>
                <a:gd name="T43" fmla="*/ 69 h 845"/>
                <a:gd name="T44" fmla="*/ 38 w 858"/>
                <a:gd name="T45" fmla="*/ 67 h 845"/>
                <a:gd name="T46" fmla="*/ 43 w 858"/>
                <a:gd name="T47" fmla="*/ 66 h 845"/>
                <a:gd name="T48" fmla="*/ 47 w 858"/>
                <a:gd name="T49" fmla="*/ 65 h 845"/>
                <a:gd name="T50" fmla="*/ 52 w 858"/>
                <a:gd name="T51" fmla="*/ 66 h 845"/>
                <a:gd name="T52" fmla="*/ 57 w 858"/>
                <a:gd name="T53" fmla="*/ 66 h 845"/>
                <a:gd name="T54" fmla="*/ 61 w 858"/>
                <a:gd name="T55" fmla="*/ 68 h 845"/>
                <a:gd name="T56" fmla="*/ 61 w 858"/>
                <a:gd name="T57" fmla="*/ 68 h 845"/>
                <a:gd name="T58" fmla="*/ 62 w 858"/>
                <a:gd name="T59" fmla="*/ 63 h 845"/>
                <a:gd name="T60" fmla="*/ 64 w 858"/>
                <a:gd name="T61" fmla="*/ 58 h 845"/>
                <a:gd name="T62" fmla="*/ 64 w 858"/>
                <a:gd name="T63" fmla="*/ 53 h 845"/>
                <a:gd name="T64" fmla="*/ 63 w 858"/>
                <a:gd name="T65" fmla="*/ 48 h 845"/>
                <a:gd name="T66" fmla="*/ 62 w 858"/>
                <a:gd name="T67" fmla="*/ 42 h 845"/>
                <a:gd name="T68" fmla="*/ 60 w 858"/>
                <a:gd name="T69" fmla="*/ 43 h 845"/>
                <a:gd name="T70" fmla="*/ 57 w 858"/>
                <a:gd name="T71" fmla="*/ 42 h 845"/>
                <a:gd name="T72" fmla="*/ 54 w 858"/>
                <a:gd name="T73" fmla="*/ 42 h 845"/>
                <a:gd name="T74" fmla="*/ 53 w 858"/>
                <a:gd name="T75" fmla="*/ 40 h 845"/>
                <a:gd name="T76" fmla="*/ 51 w 858"/>
                <a:gd name="T77" fmla="*/ 38 h 845"/>
                <a:gd name="T78" fmla="*/ 50 w 858"/>
                <a:gd name="T79" fmla="*/ 36 h 845"/>
                <a:gd name="T80" fmla="*/ 50 w 858"/>
                <a:gd name="T81" fmla="*/ 33 h 845"/>
                <a:gd name="T82" fmla="*/ 51 w 858"/>
                <a:gd name="T83" fmla="*/ 30 h 845"/>
                <a:gd name="T84" fmla="*/ 53 w 858"/>
                <a:gd name="T85" fmla="*/ 28 h 845"/>
                <a:gd name="T86" fmla="*/ 54 w 858"/>
                <a:gd name="T87" fmla="*/ 26 h 845"/>
                <a:gd name="T88" fmla="*/ 57 w 858"/>
                <a:gd name="T89" fmla="*/ 25 h 845"/>
                <a:gd name="T90" fmla="*/ 60 w 858"/>
                <a:gd name="T91" fmla="*/ 25 h 845"/>
                <a:gd name="T92" fmla="*/ 62 w 858"/>
                <a:gd name="T93" fmla="*/ 25 h 845"/>
                <a:gd name="T94" fmla="*/ 64 w 858"/>
                <a:gd name="T95" fmla="*/ 22 h 845"/>
                <a:gd name="T96" fmla="*/ 65 w 858"/>
                <a:gd name="T97" fmla="*/ 19 h 845"/>
                <a:gd name="T98" fmla="*/ 66 w 858"/>
                <a:gd name="T99" fmla="*/ 15 h 845"/>
                <a:gd name="T100" fmla="*/ 66 w 858"/>
                <a:gd name="T101" fmla="*/ 11 h 845"/>
                <a:gd name="T102" fmla="*/ 66 w 858"/>
                <a:gd name="T103" fmla="*/ 7 h 845"/>
                <a:gd name="T104" fmla="*/ 65 w 858"/>
                <a:gd name="T105" fmla="*/ 4 h 845"/>
                <a:gd name="T106" fmla="*/ 64 w 858"/>
                <a:gd name="T107" fmla="*/ 0 h 8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8"/>
                <a:gd name="T163" fmla="*/ 0 h 845"/>
                <a:gd name="T164" fmla="*/ 858 w 858"/>
                <a:gd name="T165" fmla="*/ 845 h 8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8" h="845">
                  <a:moveTo>
                    <a:pt x="821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39" y="669"/>
                  </a:lnTo>
                  <a:lnTo>
                    <a:pt x="83" y="657"/>
                  </a:lnTo>
                  <a:lnTo>
                    <a:pt x="128" y="655"/>
                  </a:lnTo>
                  <a:lnTo>
                    <a:pt x="172" y="657"/>
                  </a:lnTo>
                  <a:lnTo>
                    <a:pt x="217" y="667"/>
                  </a:lnTo>
                  <a:lnTo>
                    <a:pt x="256" y="683"/>
                  </a:lnTo>
                  <a:lnTo>
                    <a:pt x="293" y="707"/>
                  </a:lnTo>
                  <a:lnTo>
                    <a:pt x="285" y="736"/>
                  </a:lnTo>
                  <a:lnTo>
                    <a:pt x="287" y="765"/>
                  </a:lnTo>
                  <a:lnTo>
                    <a:pt x="298" y="794"/>
                  </a:lnTo>
                  <a:lnTo>
                    <a:pt x="316" y="818"/>
                  </a:lnTo>
                  <a:lnTo>
                    <a:pt x="345" y="835"/>
                  </a:lnTo>
                  <a:lnTo>
                    <a:pt x="376" y="845"/>
                  </a:lnTo>
                  <a:lnTo>
                    <a:pt x="408" y="845"/>
                  </a:lnTo>
                  <a:lnTo>
                    <a:pt x="439" y="835"/>
                  </a:lnTo>
                  <a:lnTo>
                    <a:pt x="465" y="818"/>
                  </a:lnTo>
                  <a:lnTo>
                    <a:pt x="486" y="794"/>
                  </a:lnTo>
                  <a:lnTo>
                    <a:pt x="497" y="765"/>
                  </a:lnTo>
                  <a:lnTo>
                    <a:pt x="499" y="736"/>
                  </a:lnTo>
                  <a:lnTo>
                    <a:pt x="489" y="707"/>
                  </a:lnTo>
                  <a:lnTo>
                    <a:pt x="549" y="693"/>
                  </a:lnTo>
                  <a:lnTo>
                    <a:pt x="609" y="686"/>
                  </a:lnTo>
                  <a:lnTo>
                    <a:pt x="669" y="691"/>
                  </a:lnTo>
                  <a:lnTo>
                    <a:pt x="727" y="703"/>
                  </a:lnTo>
                  <a:lnTo>
                    <a:pt x="785" y="722"/>
                  </a:lnTo>
                  <a:lnTo>
                    <a:pt x="805" y="669"/>
                  </a:lnTo>
                  <a:lnTo>
                    <a:pt x="819" y="616"/>
                  </a:lnTo>
                  <a:lnTo>
                    <a:pt x="821" y="561"/>
                  </a:lnTo>
                  <a:lnTo>
                    <a:pt x="816" y="505"/>
                  </a:lnTo>
                  <a:lnTo>
                    <a:pt x="800" y="450"/>
                  </a:lnTo>
                  <a:lnTo>
                    <a:pt x="769" y="460"/>
                  </a:lnTo>
                  <a:lnTo>
                    <a:pt x="737" y="457"/>
                  </a:lnTo>
                  <a:lnTo>
                    <a:pt x="706" y="448"/>
                  </a:lnTo>
                  <a:lnTo>
                    <a:pt x="680" y="428"/>
                  </a:lnTo>
                  <a:lnTo>
                    <a:pt x="662" y="404"/>
                  </a:lnTo>
                  <a:lnTo>
                    <a:pt x="651" y="376"/>
                  </a:lnTo>
                  <a:lnTo>
                    <a:pt x="651" y="347"/>
                  </a:lnTo>
                  <a:lnTo>
                    <a:pt x="662" y="318"/>
                  </a:lnTo>
                  <a:lnTo>
                    <a:pt x="680" y="291"/>
                  </a:lnTo>
                  <a:lnTo>
                    <a:pt x="706" y="275"/>
                  </a:lnTo>
                  <a:lnTo>
                    <a:pt x="737" y="265"/>
                  </a:lnTo>
                  <a:lnTo>
                    <a:pt x="769" y="263"/>
                  </a:lnTo>
                  <a:lnTo>
                    <a:pt x="800" y="270"/>
                  </a:lnTo>
                  <a:lnTo>
                    <a:pt x="826" y="236"/>
                  </a:lnTo>
                  <a:lnTo>
                    <a:pt x="845" y="200"/>
                  </a:lnTo>
                  <a:lnTo>
                    <a:pt x="855" y="159"/>
                  </a:lnTo>
                  <a:lnTo>
                    <a:pt x="858" y="118"/>
                  </a:lnTo>
                  <a:lnTo>
                    <a:pt x="853" y="77"/>
                  </a:lnTo>
                  <a:lnTo>
                    <a:pt x="842" y="37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00" name="Rectangle 10"/>
            <p:cNvSpPr>
              <a:spLocks noChangeArrowheads="1"/>
            </p:cNvSpPr>
            <p:nvPr/>
          </p:nvSpPr>
          <p:spPr bwMode="auto">
            <a:xfrm>
              <a:off x="429" y="1315"/>
              <a:ext cx="46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SCADA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1" name="Freeform 11"/>
            <p:cNvSpPr>
              <a:spLocks/>
            </p:cNvSpPr>
            <p:nvPr/>
          </p:nvSpPr>
          <p:spPr bwMode="auto">
            <a:xfrm>
              <a:off x="831" y="1089"/>
              <a:ext cx="720" cy="579"/>
            </a:xfrm>
            <a:custGeom>
              <a:avLst/>
              <a:gdLst>
                <a:gd name="T0" fmla="*/ 15 w 992"/>
                <a:gd name="T1" fmla="*/ 71 h 777"/>
                <a:gd name="T2" fmla="*/ 22 w 992"/>
                <a:gd name="T3" fmla="*/ 71 h 777"/>
                <a:gd name="T4" fmla="*/ 30 w 992"/>
                <a:gd name="T5" fmla="*/ 69 h 777"/>
                <a:gd name="T6" fmla="*/ 30 w 992"/>
                <a:gd name="T7" fmla="*/ 64 h 777"/>
                <a:gd name="T8" fmla="*/ 32 w 992"/>
                <a:gd name="T9" fmla="*/ 58 h 777"/>
                <a:gd name="T10" fmla="*/ 36 w 992"/>
                <a:gd name="T11" fmla="*/ 56 h 777"/>
                <a:gd name="T12" fmla="*/ 41 w 992"/>
                <a:gd name="T13" fmla="*/ 57 h 777"/>
                <a:gd name="T14" fmla="*/ 45 w 992"/>
                <a:gd name="T15" fmla="*/ 61 h 777"/>
                <a:gd name="T16" fmla="*/ 46 w 992"/>
                <a:gd name="T17" fmla="*/ 66 h 777"/>
                <a:gd name="T18" fmla="*/ 49 w 992"/>
                <a:gd name="T19" fmla="*/ 72 h 777"/>
                <a:gd name="T20" fmla="*/ 57 w 992"/>
                <a:gd name="T21" fmla="*/ 74 h 777"/>
                <a:gd name="T22" fmla="*/ 64 w 992"/>
                <a:gd name="T23" fmla="*/ 73 h 777"/>
                <a:gd name="T24" fmla="*/ 70 w 992"/>
                <a:gd name="T25" fmla="*/ 69 h 777"/>
                <a:gd name="T26" fmla="*/ 73 w 992"/>
                <a:gd name="T27" fmla="*/ 58 h 777"/>
                <a:gd name="T28" fmla="*/ 73 w 992"/>
                <a:gd name="T29" fmla="*/ 48 h 777"/>
                <a:gd name="T30" fmla="*/ 69 w 992"/>
                <a:gd name="T31" fmla="*/ 44 h 777"/>
                <a:gd name="T32" fmla="*/ 65 w 992"/>
                <a:gd name="T33" fmla="*/ 42 h 777"/>
                <a:gd name="T34" fmla="*/ 61 w 992"/>
                <a:gd name="T35" fmla="*/ 38 h 777"/>
                <a:gd name="T36" fmla="*/ 60 w 992"/>
                <a:gd name="T37" fmla="*/ 33 h 777"/>
                <a:gd name="T38" fmla="*/ 62 w 992"/>
                <a:gd name="T39" fmla="*/ 28 h 777"/>
                <a:gd name="T40" fmla="*/ 68 w 992"/>
                <a:gd name="T41" fmla="*/ 25 h 777"/>
                <a:gd name="T42" fmla="*/ 72 w 992"/>
                <a:gd name="T43" fmla="*/ 25 h 777"/>
                <a:gd name="T44" fmla="*/ 75 w 992"/>
                <a:gd name="T45" fmla="*/ 19 h 777"/>
                <a:gd name="T46" fmla="*/ 76 w 992"/>
                <a:gd name="T47" fmla="*/ 12 h 777"/>
                <a:gd name="T48" fmla="*/ 75 w 992"/>
                <a:gd name="T49" fmla="*/ 4 h 777"/>
                <a:gd name="T50" fmla="*/ 13 w 992"/>
                <a:gd name="T51" fmla="*/ 0 h 777"/>
                <a:gd name="T52" fmla="*/ 16 w 992"/>
                <a:gd name="T53" fmla="*/ 7 h 777"/>
                <a:gd name="T54" fmla="*/ 16 w 992"/>
                <a:gd name="T55" fmla="*/ 16 h 777"/>
                <a:gd name="T56" fmla="*/ 14 w 992"/>
                <a:gd name="T57" fmla="*/ 22 h 777"/>
                <a:gd name="T58" fmla="*/ 9 w 992"/>
                <a:gd name="T59" fmla="*/ 25 h 777"/>
                <a:gd name="T60" fmla="*/ 4 w 992"/>
                <a:gd name="T61" fmla="*/ 26 h 777"/>
                <a:gd name="T62" fmla="*/ 1 w 992"/>
                <a:gd name="T63" fmla="*/ 30 h 777"/>
                <a:gd name="T64" fmla="*/ 0 w 992"/>
                <a:gd name="T65" fmla="*/ 36 h 777"/>
                <a:gd name="T66" fmla="*/ 2 w 992"/>
                <a:gd name="T67" fmla="*/ 40 h 777"/>
                <a:gd name="T68" fmla="*/ 7 w 992"/>
                <a:gd name="T69" fmla="*/ 43 h 777"/>
                <a:gd name="T70" fmla="*/ 12 w 992"/>
                <a:gd name="T71" fmla="*/ 42 h 777"/>
                <a:gd name="T72" fmla="*/ 13 w 992"/>
                <a:gd name="T73" fmla="*/ 54 h 777"/>
                <a:gd name="T74" fmla="*/ 12 w 992"/>
                <a:gd name="T75" fmla="*/ 64 h 777"/>
                <a:gd name="T76" fmla="*/ 11 w 992"/>
                <a:gd name="T77" fmla="*/ 69 h 7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2"/>
                <a:gd name="T118" fmla="*/ 0 h 777"/>
                <a:gd name="T119" fmla="*/ 992 w 992"/>
                <a:gd name="T120" fmla="*/ 777 h 7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2" h="777">
                  <a:moveTo>
                    <a:pt x="134" y="724"/>
                  </a:moveTo>
                  <a:lnTo>
                    <a:pt x="183" y="739"/>
                  </a:lnTo>
                  <a:lnTo>
                    <a:pt x="236" y="744"/>
                  </a:lnTo>
                  <a:lnTo>
                    <a:pt x="288" y="744"/>
                  </a:lnTo>
                  <a:lnTo>
                    <a:pt x="340" y="739"/>
                  </a:lnTo>
                  <a:lnTo>
                    <a:pt x="390" y="724"/>
                  </a:lnTo>
                  <a:lnTo>
                    <a:pt x="382" y="695"/>
                  </a:lnTo>
                  <a:lnTo>
                    <a:pt x="385" y="667"/>
                  </a:lnTo>
                  <a:lnTo>
                    <a:pt x="395" y="638"/>
                  </a:lnTo>
                  <a:lnTo>
                    <a:pt x="414" y="614"/>
                  </a:lnTo>
                  <a:lnTo>
                    <a:pt x="442" y="597"/>
                  </a:lnTo>
                  <a:lnTo>
                    <a:pt x="474" y="587"/>
                  </a:lnTo>
                  <a:lnTo>
                    <a:pt x="505" y="587"/>
                  </a:lnTo>
                  <a:lnTo>
                    <a:pt x="536" y="597"/>
                  </a:lnTo>
                  <a:lnTo>
                    <a:pt x="563" y="614"/>
                  </a:lnTo>
                  <a:lnTo>
                    <a:pt x="584" y="638"/>
                  </a:lnTo>
                  <a:lnTo>
                    <a:pt x="594" y="667"/>
                  </a:lnTo>
                  <a:lnTo>
                    <a:pt x="597" y="695"/>
                  </a:lnTo>
                  <a:lnTo>
                    <a:pt x="586" y="724"/>
                  </a:lnTo>
                  <a:lnTo>
                    <a:pt x="631" y="751"/>
                  </a:lnTo>
                  <a:lnTo>
                    <a:pt x="678" y="768"/>
                  </a:lnTo>
                  <a:lnTo>
                    <a:pt x="730" y="777"/>
                  </a:lnTo>
                  <a:lnTo>
                    <a:pt x="780" y="777"/>
                  </a:lnTo>
                  <a:lnTo>
                    <a:pt x="829" y="765"/>
                  </a:lnTo>
                  <a:lnTo>
                    <a:pt x="877" y="746"/>
                  </a:lnTo>
                  <a:lnTo>
                    <a:pt x="921" y="719"/>
                  </a:lnTo>
                  <a:lnTo>
                    <a:pt x="942" y="669"/>
                  </a:lnTo>
                  <a:lnTo>
                    <a:pt x="952" y="614"/>
                  </a:lnTo>
                  <a:lnTo>
                    <a:pt x="958" y="558"/>
                  </a:lnTo>
                  <a:lnTo>
                    <a:pt x="950" y="503"/>
                  </a:lnTo>
                  <a:lnTo>
                    <a:pt x="934" y="450"/>
                  </a:lnTo>
                  <a:lnTo>
                    <a:pt x="903" y="460"/>
                  </a:lnTo>
                  <a:lnTo>
                    <a:pt x="871" y="457"/>
                  </a:lnTo>
                  <a:lnTo>
                    <a:pt x="840" y="448"/>
                  </a:lnTo>
                  <a:lnTo>
                    <a:pt x="814" y="428"/>
                  </a:lnTo>
                  <a:lnTo>
                    <a:pt x="795" y="404"/>
                  </a:lnTo>
                  <a:lnTo>
                    <a:pt x="785" y="376"/>
                  </a:lnTo>
                  <a:lnTo>
                    <a:pt x="785" y="344"/>
                  </a:lnTo>
                  <a:lnTo>
                    <a:pt x="795" y="318"/>
                  </a:lnTo>
                  <a:lnTo>
                    <a:pt x="814" y="291"/>
                  </a:lnTo>
                  <a:lnTo>
                    <a:pt x="840" y="275"/>
                  </a:lnTo>
                  <a:lnTo>
                    <a:pt x="871" y="263"/>
                  </a:lnTo>
                  <a:lnTo>
                    <a:pt x="903" y="263"/>
                  </a:lnTo>
                  <a:lnTo>
                    <a:pt x="934" y="270"/>
                  </a:lnTo>
                  <a:lnTo>
                    <a:pt x="960" y="236"/>
                  </a:lnTo>
                  <a:lnTo>
                    <a:pt x="979" y="198"/>
                  </a:lnTo>
                  <a:lnTo>
                    <a:pt x="989" y="159"/>
                  </a:lnTo>
                  <a:lnTo>
                    <a:pt x="992" y="118"/>
                  </a:lnTo>
                  <a:lnTo>
                    <a:pt x="989" y="77"/>
                  </a:lnTo>
                  <a:lnTo>
                    <a:pt x="976" y="37"/>
                  </a:lnTo>
                  <a:lnTo>
                    <a:pt x="958" y="0"/>
                  </a:lnTo>
                  <a:lnTo>
                    <a:pt x="170" y="0"/>
                  </a:lnTo>
                  <a:lnTo>
                    <a:pt x="191" y="37"/>
                  </a:lnTo>
                  <a:lnTo>
                    <a:pt x="202" y="77"/>
                  </a:lnTo>
                  <a:lnTo>
                    <a:pt x="207" y="118"/>
                  </a:lnTo>
                  <a:lnTo>
                    <a:pt x="204" y="159"/>
                  </a:lnTo>
                  <a:lnTo>
                    <a:pt x="194" y="198"/>
                  </a:lnTo>
                  <a:lnTo>
                    <a:pt x="175" y="236"/>
                  </a:lnTo>
                  <a:lnTo>
                    <a:pt x="149" y="270"/>
                  </a:lnTo>
                  <a:lnTo>
                    <a:pt x="118" y="263"/>
                  </a:lnTo>
                  <a:lnTo>
                    <a:pt x="86" y="263"/>
                  </a:lnTo>
                  <a:lnTo>
                    <a:pt x="55" y="275"/>
                  </a:lnTo>
                  <a:lnTo>
                    <a:pt x="29" y="291"/>
                  </a:lnTo>
                  <a:lnTo>
                    <a:pt x="11" y="318"/>
                  </a:lnTo>
                  <a:lnTo>
                    <a:pt x="0" y="344"/>
                  </a:lnTo>
                  <a:lnTo>
                    <a:pt x="0" y="376"/>
                  </a:lnTo>
                  <a:lnTo>
                    <a:pt x="11" y="404"/>
                  </a:lnTo>
                  <a:lnTo>
                    <a:pt x="29" y="428"/>
                  </a:lnTo>
                  <a:lnTo>
                    <a:pt x="55" y="448"/>
                  </a:lnTo>
                  <a:lnTo>
                    <a:pt x="86" y="457"/>
                  </a:lnTo>
                  <a:lnTo>
                    <a:pt x="118" y="460"/>
                  </a:lnTo>
                  <a:lnTo>
                    <a:pt x="149" y="450"/>
                  </a:lnTo>
                  <a:lnTo>
                    <a:pt x="165" y="505"/>
                  </a:lnTo>
                  <a:lnTo>
                    <a:pt x="170" y="561"/>
                  </a:lnTo>
                  <a:lnTo>
                    <a:pt x="168" y="616"/>
                  </a:lnTo>
                  <a:lnTo>
                    <a:pt x="154" y="669"/>
                  </a:lnTo>
                  <a:lnTo>
                    <a:pt x="134" y="722"/>
                  </a:lnTo>
                  <a:lnTo>
                    <a:pt x="134" y="724"/>
                  </a:lnTo>
                  <a:close/>
                </a:path>
              </a:pathLst>
            </a:custGeom>
            <a:solidFill>
              <a:srgbClr val="00FF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02" name="Rectangle 12"/>
            <p:cNvSpPr>
              <a:spLocks noChangeArrowheads="1"/>
            </p:cNvSpPr>
            <p:nvPr/>
          </p:nvSpPr>
          <p:spPr bwMode="auto">
            <a:xfrm>
              <a:off x="1094" y="1308"/>
              <a:ext cx="27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MIR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3" name="Freeform 13"/>
            <p:cNvSpPr>
              <a:spLocks/>
            </p:cNvSpPr>
            <p:nvPr/>
          </p:nvSpPr>
          <p:spPr bwMode="auto">
            <a:xfrm>
              <a:off x="352" y="1577"/>
              <a:ext cx="613" cy="678"/>
            </a:xfrm>
            <a:custGeom>
              <a:avLst/>
              <a:gdLst>
                <a:gd name="T0" fmla="*/ 62 w 845"/>
                <a:gd name="T1" fmla="*/ 71 h 911"/>
                <a:gd name="T2" fmla="*/ 62 w 845"/>
                <a:gd name="T3" fmla="*/ 60 h 911"/>
                <a:gd name="T4" fmla="*/ 60 w 845"/>
                <a:gd name="T5" fmla="*/ 53 h 911"/>
                <a:gd name="T6" fmla="*/ 55 w 845"/>
                <a:gd name="T7" fmla="*/ 53 h 911"/>
                <a:gd name="T8" fmla="*/ 51 w 845"/>
                <a:gd name="T9" fmla="*/ 50 h 911"/>
                <a:gd name="T10" fmla="*/ 49 w 845"/>
                <a:gd name="T11" fmla="*/ 45 h 911"/>
                <a:gd name="T12" fmla="*/ 50 w 845"/>
                <a:gd name="T13" fmla="*/ 39 h 911"/>
                <a:gd name="T14" fmla="*/ 53 w 845"/>
                <a:gd name="T15" fmla="*/ 36 h 911"/>
                <a:gd name="T16" fmla="*/ 58 w 845"/>
                <a:gd name="T17" fmla="*/ 34 h 911"/>
                <a:gd name="T18" fmla="*/ 62 w 845"/>
                <a:gd name="T19" fmla="*/ 31 h 911"/>
                <a:gd name="T20" fmla="*/ 65 w 845"/>
                <a:gd name="T21" fmla="*/ 23 h 911"/>
                <a:gd name="T22" fmla="*/ 65 w 845"/>
                <a:gd name="T23" fmla="*/ 14 h 911"/>
                <a:gd name="T24" fmla="*/ 60 w 845"/>
                <a:gd name="T25" fmla="*/ 6 h 911"/>
                <a:gd name="T26" fmla="*/ 51 w 845"/>
                <a:gd name="T27" fmla="*/ 3 h 911"/>
                <a:gd name="T28" fmla="*/ 42 w 845"/>
                <a:gd name="T29" fmla="*/ 4 h 911"/>
                <a:gd name="T30" fmla="*/ 38 w 845"/>
                <a:gd name="T31" fmla="*/ 7 h 911"/>
                <a:gd name="T32" fmla="*/ 38 w 845"/>
                <a:gd name="T33" fmla="*/ 13 h 911"/>
                <a:gd name="T34" fmla="*/ 34 w 845"/>
                <a:gd name="T35" fmla="*/ 17 h 911"/>
                <a:gd name="T36" fmla="*/ 28 w 845"/>
                <a:gd name="T37" fmla="*/ 18 h 911"/>
                <a:gd name="T38" fmla="*/ 24 w 845"/>
                <a:gd name="T39" fmla="*/ 16 h 911"/>
                <a:gd name="T40" fmla="*/ 22 w 845"/>
                <a:gd name="T41" fmla="*/ 10 h 911"/>
                <a:gd name="T42" fmla="*/ 22 w 845"/>
                <a:gd name="T43" fmla="*/ 5 h 911"/>
                <a:gd name="T44" fmla="*/ 16 w 845"/>
                <a:gd name="T45" fmla="*/ 1 h 911"/>
                <a:gd name="T46" fmla="*/ 10 w 845"/>
                <a:gd name="T47" fmla="*/ 0 h 911"/>
                <a:gd name="T48" fmla="*/ 3 w 845"/>
                <a:gd name="T49" fmla="*/ 1 h 911"/>
                <a:gd name="T50" fmla="*/ 0 w 845"/>
                <a:gd name="T51" fmla="*/ 71 h 911"/>
                <a:gd name="T52" fmla="*/ 7 w 845"/>
                <a:gd name="T53" fmla="*/ 68 h 911"/>
                <a:gd name="T54" fmla="*/ 13 w 845"/>
                <a:gd name="T55" fmla="*/ 68 h 911"/>
                <a:gd name="T56" fmla="*/ 20 w 845"/>
                <a:gd name="T57" fmla="*/ 71 h 911"/>
                <a:gd name="T58" fmla="*/ 22 w 845"/>
                <a:gd name="T59" fmla="*/ 75 h 911"/>
                <a:gd name="T60" fmla="*/ 23 w 845"/>
                <a:gd name="T61" fmla="*/ 81 h 911"/>
                <a:gd name="T62" fmla="*/ 26 w 845"/>
                <a:gd name="T63" fmla="*/ 85 h 911"/>
                <a:gd name="T64" fmla="*/ 31 w 845"/>
                <a:gd name="T65" fmla="*/ 86 h 911"/>
                <a:gd name="T66" fmla="*/ 36 w 845"/>
                <a:gd name="T67" fmla="*/ 83 h 911"/>
                <a:gd name="T68" fmla="*/ 38 w 845"/>
                <a:gd name="T69" fmla="*/ 78 h 911"/>
                <a:gd name="T70" fmla="*/ 38 w 845"/>
                <a:gd name="T71" fmla="*/ 72 h 911"/>
                <a:gd name="T72" fmla="*/ 47 w 845"/>
                <a:gd name="T73" fmla="*/ 71 h 911"/>
                <a:gd name="T74" fmla="*/ 56 w 845"/>
                <a:gd name="T75" fmla="*/ 72 h 911"/>
                <a:gd name="T76" fmla="*/ 60 w 845"/>
                <a:gd name="T77" fmla="*/ 74 h 9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5"/>
                <a:gd name="T118" fmla="*/ 0 h 911"/>
                <a:gd name="T119" fmla="*/ 845 w 845"/>
                <a:gd name="T120" fmla="*/ 911 h 9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5" h="911">
                  <a:moveTo>
                    <a:pt x="787" y="788"/>
                  </a:moveTo>
                  <a:lnTo>
                    <a:pt x="803" y="743"/>
                  </a:lnTo>
                  <a:lnTo>
                    <a:pt x="808" y="695"/>
                  </a:lnTo>
                  <a:lnTo>
                    <a:pt x="808" y="646"/>
                  </a:lnTo>
                  <a:lnTo>
                    <a:pt x="803" y="598"/>
                  </a:lnTo>
                  <a:lnTo>
                    <a:pt x="787" y="553"/>
                  </a:lnTo>
                  <a:lnTo>
                    <a:pt x="756" y="560"/>
                  </a:lnTo>
                  <a:lnTo>
                    <a:pt x="724" y="557"/>
                  </a:lnTo>
                  <a:lnTo>
                    <a:pt x="693" y="548"/>
                  </a:lnTo>
                  <a:lnTo>
                    <a:pt x="667" y="531"/>
                  </a:lnTo>
                  <a:lnTo>
                    <a:pt x="649" y="505"/>
                  </a:lnTo>
                  <a:lnTo>
                    <a:pt x="638" y="476"/>
                  </a:lnTo>
                  <a:lnTo>
                    <a:pt x="638" y="447"/>
                  </a:lnTo>
                  <a:lnTo>
                    <a:pt x="649" y="418"/>
                  </a:lnTo>
                  <a:lnTo>
                    <a:pt x="667" y="394"/>
                  </a:lnTo>
                  <a:lnTo>
                    <a:pt x="693" y="375"/>
                  </a:lnTo>
                  <a:lnTo>
                    <a:pt x="724" y="365"/>
                  </a:lnTo>
                  <a:lnTo>
                    <a:pt x="756" y="363"/>
                  </a:lnTo>
                  <a:lnTo>
                    <a:pt x="787" y="372"/>
                  </a:lnTo>
                  <a:lnTo>
                    <a:pt x="816" y="331"/>
                  </a:lnTo>
                  <a:lnTo>
                    <a:pt x="834" y="288"/>
                  </a:lnTo>
                  <a:lnTo>
                    <a:pt x="845" y="240"/>
                  </a:lnTo>
                  <a:lnTo>
                    <a:pt x="845" y="194"/>
                  </a:lnTo>
                  <a:lnTo>
                    <a:pt x="832" y="149"/>
                  </a:lnTo>
                  <a:lnTo>
                    <a:pt x="811" y="105"/>
                  </a:lnTo>
                  <a:lnTo>
                    <a:pt x="782" y="64"/>
                  </a:lnTo>
                  <a:lnTo>
                    <a:pt x="727" y="45"/>
                  </a:lnTo>
                  <a:lnTo>
                    <a:pt x="667" y="36"/>
                  </a:lnTo>
                  <a:lnTo>
                    <a:pt x="607" y="31"/>
                  </a:lnTo>
                  <a:lnTo>
                    <a:pt x="546" y="38"/>
                  </a:lnTo>
                  <a:lnTo>
                    <a:pt x="489" y="52"/>
                  </a:lnTo>
                  <a:lnTo>
                    <a:pt x="499" y="81"/>
                  </a:lnTo>
                  <a:lnTo>
                    <a:pt x="497" y="110"/>
                  </a:lnTo>
                  <a:lnTo>
                    <a:pt x="486" y="139"/>
                  </a:lnTo>
                  <a:lnTo>
                    <a:pt x="465" y="163"/>
                  </a:lnTo>
                  <a:lnTo>
                    <a:pt x="439" y="180"/>
                  </a:lnTo>
                  <a:lnTo>
                    <a:pt x="408" y="190"/>
                  </a:lnTo>
                  <a:lnTo>
                    <a:pt x="374" y="190"/>
                  </a:lnTo>
                  <a:lnTo>
                    <a:pt x="345" y="180"/>
                  </a:lnTo>
                  <a:lnTo>
                    <a:pt x="316" y="163"/>
                  </a:lnTo>
                  <a:lnTo>
                    <a:pt x="298" y="139"/>
                  </a:lnTo>
                  <a:lnTo>
                    <a:pt x="285" y="110"/>
                  </a:lnTo>
                  <a:lnTo>
                    <a:pt x="285" y="81"/>
                  </a:lnTo>
                  <a:lnTo>
                    <a:pt x="293" y="52"/>
                  </a:lnTo>
                  <a:lnTo>
                    <a:pt x="256" y="28"/>
                  </a:lnTo>
                  <a:lnTo>
                    <a:pt x="214" y="12"/>
                  </a:lnTo>
                  <a:lnTo>
                    <a:pt x="172" y="2"/>
                  </a:lnTo>
                  <a:lnTo>
                    <a:pt x="128" y="0"/>
                  </a:lnTo>
                  <a:lnTo>
                    <a:pt x="83" y="2"/>
                  </a:lnTo>
                  <a:lnTo>
                    <a:pt x="39" y="14"/>
                  </a:lnTo>
                  <a:lnTo>
                    <a:pt x="0" y="31"/>
                  </a:lnTo>
                  <a:lnTo>
                    <a:pt x="0" y="755"/>
                  </a:lnTo>
                  <a:lnTo>
                    <a:pt x="39" y="735"/>
                  </a:lnTo>
                  <a:lnTo>
                    <a:pt x="83" y="726"/>
                  </a:lnTo>
                  <a:lnTo>
                    <a:pt x="128" y="721"/>
                  </a:lnTo>
                  <a:lnTo>
                    <a:pt x="172" y="723"/>
                  </a:lnTo>
                  <a:lnTo>
                    <a:pt x="214" y="733"/>
                  </a:lnTo>
                  <a:lnTo>
                    <a:pt x="256" y="750"/>
                  </a:lnTo>
                  <a:lnTo>
                    <a:pt x="293" y="774"/>
                  </a:lnTo>
                  <a:lnTo>
                    <a:pt x="285" y="803"/>
                  </a:lnTo>
                  <a:lnTo>
                    <a:pt x="285" y="832"/>
                  </a:lnTo>
                  <a:lnTo>
                    <a:pt x="298" y="860"/>
                  </a:lnTo>
                  <a:lnTo>
                    <a:pt x="316" y="885"/>
                  </a:lnTo>
                  <a:lnTo>
                    <a:pt x="345" y="901"/>
                  </a:lnTo>
                  <a:lnTo>
                    <a:pt x="374" y="911"/>
                  </a:lnTo>
                  <a:lnTo>
                    <a:pt x="408" y="911"/>
                  </a:lnTo>
                  <a:lnTo>
                    <a:pt x="439" y="901"/>
                  </a:lnTo>
                  <a:lnTo>
                    <a:pt x="465" y="885"/>
                  </a:lnTo>
                  <a:lnTo>
                    <a:pt x="486" y="860"/>
                  </a:lnTo>
                  <a:lnTo>
                    <a:pt x="497" y="832"/>
                  </a:lnTo>
                  <a:lnTo>
                    <a:pt x="499" y="803"/>
                  </a:lnTo>
                  <a:lnTo>
                    <a:pt x="489" y="774"/>
                  </a:lnTo>
                  <a:lnTo>
                    <a:pt x="549" y="759"/>
                  </a:lnTo>
                  <a:lnTo>
                    <a:pt x="609" y="755"/>
                  </a:lnTo>
                  <a:lnTo>
                    <a:pt x="669" y="757"/>
                  </a:lnTo>
                  <a:lnTo>
                    <a:pt x="727" y="769"/>
                  </a:lnTo>
                  <a:lnTo>
                    <a:pt x="785" y="788"/>
                  </a:lnTo>
                  <a:lnTo>
                    <a:pt x="787" y="788"/>
                  </a:lnTo>
                  <a:close/>
                </a:path>
              </a:pathLst>
            </a:custGeom>
            <a:solidFill>
              <a:srgbClr val="00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04" name="Rectangle 14"/>
            <p:cNvSpPr>
              <a:spLocks noChangeArrowheads="1"/>
            </p:cNvSpPr>
            <p:nvPr/>
          </p:nvSpPr>
          <p:spPr bwMode="auto">
            <a:xfrm>
              <a:off x="563" y="1845"/>
              <a:ext cx="19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NC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5" name="Freeform 15"/>
            <p:cNvSpPr>
              <a:spLocks/>
            </p:cNvSpPr>
            <p:nvPr/>
          </p:nvSpPr>
          <p:spPr bwMode="auto">
            <a:xfrm>
              <a:off x="1395" y="1089"/>
              <a:ext cx="666" cy="587"/>
            </a:xfrm>
            <a:custGeom>
              <a:avLst/>
              <a:gdLst>
                <a:gd name="T0" fmla="*/ 70 w 918"/>
                <a:gd name="T1" fmla="*/ 71 h 789"/>
                <a:gd name="T2" fmla="*/ 70 w 918"/>
                <a:gd name="T3" fmla="*/ 0 h 789"/>
                <a:gd name="T4" fmla="*/ 13 w 918"/>
                <a:gd name="T5" fmla="*/ 0 h 789"/>
                <a:gd name="T6" fmla="*/ 15 w 918"/>
                <a:gd name="T7" fmla="*/ 4 h 789"/>
                <a:gd name="T8" fmla="*/ 16 w 918"/>
                <a:gd name="T9" fmla="*/ 7 h 789"/>
                <a:gd name="T10" fmla="*/ 16 w 918"/>
                <a:gd name="T11" fmla="*/ 11 h 789"/>
                <a:gd name="T12" fmla="*/ 16 w 918"/>
                <a:gd name="T13" fmla="*/ 15 h 789"/>
                <a:gd name="T14" fmla="*/ 15 w 918"/>
                <a:gd name="T15" fmla="*/ 19 h 789"/>
                <a:gd name="T16" fmla="*/ 14 w 918"/>
                <a:gd name="T17" fmla="*/ 22 h 789"/>
                <a:gd name="T18" fmla="*/ 12 w 918"/>
                <a:gd name="T19" fmla="*/ 25 h 789"/>
                <a:gd name="T20" fmla="*/ 9 w 918"/>
                <a:gd name="T21" fmla="*/ 25 h 789"/>
                <a:gd name="T22" fmla="*/ 7 w 918"/>
                <a:gd name="T23" fmla="*/ 25 h 789"/>
                <a:gd name="T24" fmla="*/ 4 w 918"/>
                <a:gd name="T25" fmla="*/ 26 h 789"/>
                <a:gd name="T26" fmla="*/ 2 w 918"/>
                <a:gd name="T27" fmla="*/ 27 h 789"/>
                <a:gd name="T28" fmla="*/ 1 w 918"/>
                <a:gd name="T29" fmla="*/ 30 h 789"/>
                <a:gd name="T30" fmla="*/ 0 w 918"/>
                <a:gd name="T31" fmla="*/ 33 h 789"/>
                <a:gd name="T32" fmla="*/ 0 w 918"/>
                <a:gd name="T33" fmla="*/ 36 h 789"/>
                <a:gd name="T34" fmla="*/ 1 w 918"/>
                <a:gd name="T35" fmla="*/ 38 h 789"/>
                <a:gd name="T36" fmla="*/ 2 w 918"/>
                <a:gd name="T37" fmla="*/ 40 h 789"/>
                <a:gd name="T38" fmla="*/ 4 w 918"/>
                <a:gd name="T39" fmla="*/ 42 h 789"/>
                <a:gd name="T40" fmla="*/ 7 w 918"/>
                <a:gd name="T41" fmla="*/ 42 h 789"/>
                <a:gd name="T42" fmla="*/ 9 w 918"/>
                <a:gd name="T43" fmla="*/ 43 h 789"/>
                <a:gd name="T44" fmla="*/ 12 w 918"/>
                <a:gd name="T45" fmla="*/ 42 h 789"/>
                <a:gd name="T46" fmla="*/ 12 w 918"/>
                <a:gd name="T47" fmla="*/ 48 h 789"/>
                <a:gd name="T48" fmla="*/ 13 w 918"/>
                <a:gd name="T49" fmla="*/ 53 h 789"/>
                <a:gd name="T50" fmla="*/ 12 w 918"/>
                <a:gd name="T51" fmla="*/ 58 h 789"/>
                <a:gd name="T52" fmla="*/ 12 w 918"/>
                <a:gd name="T53" fmla="*/ 63 h 789"/>
                <a:gd name="T54" fmla="*/ 11 w 918"/>
                <a:gd name="T55" fmla="*/ 68 h 789"/>
                <a:gd name="T56" fmla="*/ 11 w 918"/>
                <a:gd name="T57" fmla="*/ 68 h 789"/>
                <a:gd name="T58" fmla="*/ 15 w 918"/>
                <a:gd name="T59" fmla="*/ 70 h 789"/>
                <a:gd name="T60" fmla="*/ 19 w 918"/>
                <a:gd name="T61" fmla="*/ 71 h 789"/>
                <a:gd name="T62" fmla="*/ 24 w 918"/>
                <a:gd name="T63" fmla="*/ 71 h 789"/>
                <a:gd name="T64" fmla="*/ 28 w 918"/>
                <a:gd name="T65" fmla="*/ 70 h 789"/>
                <a:gd name="T66" fmla="*/ 33 w 918"/>
                <a:gd name="T67" fmla="*/ 69 h 789"/>
                <a:gd name="T68" fmla="*/ 32 w 918"/>
                <a:gd name="T69" fmla="*/ 66 h 789"/>
                <a:gd name="T70" fmla="*/ 32 w 918"/>
                <a:gd name="T71" fmla="*/ 64 h 789"/>
                <a:gd name="T72" fmla="*/ 33 w 918"/>
                <a:gd name="T73" fmla="*/ 61 h 789"/>
                <a:gd name="T74" fmla="*/ 35 w 918"/>
                <a:gd name="T75" fmla="*/ 59 h 789"/>
                <a:gd name="T76" fmla="*/ 37 w 918"/>
                <a:gd name="T77" fmla="*/ 57 h 789"/>
                <a:gd name="T78" fmla="*/ 39 w 918"/>
                <a:gd name="T79" fmla="*/ 57 h 789"/>
                <a:gd name="T80" fmla="*/ 41 w 918"/>
                <a:gd name="T81" fmla="*/ 57 h 789"/>
                <a:gd name="T82" fmla="*/ 44 w 918"/>
                <a:gd name="T83" fmla="*/ 57 h 789"/>
                <a:gd name="T84" fmla="*/ 46 w 918"/>
                <a:gd name="T85" fmla="*/ 59 h 789"/>
                <a:gd name="T86" fmla="*/ 48 w 918"/>
                <a:gd name="T87" fmla="*/ 61 h 789"/>
                <a:gd name="T88" fmla="*/ 49 w 918"/>
                <a:gd name="T89" fmla="*/ 64 h 789"/>
                <a:gd name="T90" fmla="*/ 49 w 918"/>
                <a:gd name="T91" fmla="*/ 66 h 789"/>
                <a:gd name="T92" fmla="*/ 48 w 918"/>
                <a:gd name="T93" fmla="*/ 69 h 789"/>
                <a:gd name="T94" fmla="*/ 51 w 918"/>
                <a:gd name="T95" fmla="*/ 71 h 789"/>
                <a:gd name="T96" fmla="*/ 54 w 918"/>
                <a:gd name="T97" fmla="*/ 73 h 789"/>
                <a:gd name="T98" fmla="*/ 57 w 918"/>
                <a:gd name="T99" fmla="*/ 74 h 789"/>
                <a:gd name="T100" fmla="*/ 60 w 918"/>
                <a:gd name="T101" fmla="*/ 74 h 789"/>
                <a:gd name="T102" fmla="*/ 65 w 918"/>
                <a:gd name="T103" fmla="*/ 74 h 789"/>
                <a:gd name="T104" fmla="*/ 67 w 918"/>
                <a:gd name="T105" fmla="*/ 72 h 789"/>
                <a:gd name="T106" fmla="*/ 70 w 918"/>
                <a:gd name="T107" fmla="*/ 71 h 7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8"/>
                <a:gd name="T163" fmla="*/ 0 h 789"/>
                <a:gd name="T164" fmla="*/ 918 w 918"/>
                <a:gd name="T165" fmla="*/ 789 h 7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8" h="789">
                  <a:moveTo>
                    <a:pt x="918" y="756"/>
                  </a:moveTo>
                  <a:lnTo>
                    <a:pt x="918" y="0"/>
                  </a:lnTo>
                  <a:lnTo>
                    <a:pt x="170" y="0"/>
                  </a:lnTo>
                  <a:lnTo>
                    <a:pt x="191" y="37"/>
                  </a:lnTo>
                  <a:lnTo>
                    <a:pt x="204" y="77"/>
                  </a:lnTo>
                  <a:lnTo>
                    <a:pt x="207" y="118"/>
                  </a:lnTo>
                  <a:lnTo>
                    <a:pt x="204" y="159"/>
                  </a:lnTo>
                  <a:lnTo>
                    <a:pt x="194" y="200"/>
                  </a:lnTo>
                  <a:lnTo>
                    <a:pt x="175" y="236"/>
                  </a:lnTo>
                  <a:lnTo>
                    <a:pt x="149" y="270"/>
                  </a:lnTo>
                  <a:lnTo>
                    <a:pt x="118" y="263"/>
                  </a:lnTo>
                  <a:lnTo>
                    <a:pt x="86" y="265"/>
                  </a:lnTo>
                  <a:lnTo>
                    <a:pt x="55" y="275"/>
                  </a:lnTo>
                  <a:lnTo>
                    <a:pt x="29" y="291"/>
                  </a:lnTo>
                  <a:lnTo>
                    <a:pt x="10" y="318"/>
                  </a:lnTo>
                  <a:lnTo>
                    <a:pt x="0" y="347"/>
                  </a:lnTo>
                  <a:lnTo>
                    <a:pt x="0" y="376"/>
                  </a:lnTo>
                  <a:lnTo>
                    <a:pt x="10" y="404"/>
                  </a:lnTo>
                  <a:lnTo>
                    <a:pt x="29" y="428"/>
                  </a:lnTo>
                  <a:lnTo>
                    <a:pt x="55" y="448"/>
                  </a:lnTo>
                  <a:lnTo>
                    <a:pt x="86" y="457"/>
                  </a:lnTo>
                  <a:lnTo>
                    <a:pt x="118" y="460"/>
                  </a:lnTo>
                  <a:lnTo>
                    <a:pt x="149" y="450"/>
                  </a:lnTo>
                  <a:lnTo>
                    <a:pt x="165" y="505"/>
                  </a:lnTo>
                  <a:lnTo>
                    <a:pt x="173" y="561"/>
                  </a:lnTo>
                  <a:lnTo>
                    <a:pt x="167" y="616"/>
                  </a:lnTo>
                  <a:lnTo>
                    <a:pt x="154" y="669"/>
                  </a:lnTo>
                  <a:lnTo>
                    <a:pt x="133" y="722"/>
                  </a:lnTo>
                  <a:lnTo>
                    <a:pt x="191" y="741"/>
                  </a:lnTo>
                  <a:lnTo>
                    <a:pt x="249" y="753"/>
                  </a:lnTo>
                  <a:lnTo>
                    <a:pt x="309" y="756"/>
                  </a:lnTo>
                  <a:lnTo>
                    <a:pt x="369" y="751"/>
                  </a:lnTo>
                  <a:lnTo>
                    <a:pt x="429" y="736"/>
                  </a:lnTo>
                  <a:lnTo>
                    <a:pt x="419" y="707"/>
                  </a:lnTo>
                  <a:lnTo>
                    <a:pt x="421" y="679"/>
                  </a:lnTo>
                  <a:lnTo>
                    <a:pt x="432" y="650"/>
                  </a:lnTo>
                  <a:lnTo>
                    <a:pt x="453" y="626"/>
                  </a:lnTo>
                  <a:lnTo>
                    <a:pt x="479" y="609"/>
                  </a:lnTo>
                  <a:lnTo>
                    <a:pt x="510" y="599"/>
                  </a:lnTo>
                  <a:lnTo>
                    <a:pt x="542" y="599"/>
                  </a:lnTo>
                  <a:lnTo>
                    <a:pt x="573" y="609"/>
                  </a:lnTo>
                  <a:lnTo>
                    <a:pt x="602" y="626"/>
                  </a:lnTo>
                  <a:lnTo>
                    <a:pt x="620" y="650"/>
                  </a:lnTo>
                  <a:lnTo>
                    <a:pt x="631" y="679"/>
                  </a:lnTo>
                  <a:lnTo>
                    <a:pt x="633" y="707"/>
                  </a:lnTo>
                  <a:lnTo>
                    <a:pt x="625" y="736"/>
                  </a:lnTo>
                  <a:lnTo>
                    <a:pt x="662" y="760"/>
                  </a:lnTo>
                  <a:lnTo>
                    <a:pt x="701" y="777"/>
                  </a:lnTo>
                  <a:lnTo>
                    <a:pt x="746" y="787"/>
                  </a:lnTo>
                  <a:lnTo>
                    <a:pt x="790" y="789"/>
                  </a:lnTo>
                  <a:lnTo>
                    <a:pt x="835" y="784"/>
                  </a:lnTo>
                  <a:lnTo>
                    <a:pt x="879" y="775"/>
                  </a:lnTo>
                  <a:lnTo>
                    <a:pt x="918" y="756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06" name="Rectangle 16"/>
            <p:cNvSpPr>
              <a:spLocks noChangeArrowheads="1"/>
            </p:cNvSpPr>
            <p:nvPr/>
          </p:nvSpPr>
          <p:spPr bwMode="auto">
            <a:xfrm>
              <a:off x="1689" y="1308"/>
              <a:ext cx="2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CIS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7" name="Freeform 17"/>
            <p:cNvSpPr>
              <a:spLocks/>
            </p:cNvSpPr>
            <p:nvPr/>
          </p:nvSpPr>
          <p:spPr bwMode="auto">
            <a:xfrm>
              <a:off x="352" y="2114"/>
              <a:ext cx="666" cy="587"/>
            </a:xfrm>
            <a:custGeom>
              <a:avLst/>
              <a:gdLst>
                <a:gd name="T0" fmla="*/ 0 w 918"/>
                <a:gd name="T1" fmla="*/ 3 h 789"/>
                <a:gd name="T2" fmla="*/ 0 w 918"/>
                <a:gd name="T3" fmla="*/ 74 h 789"/>
                <a:gd name="T4" fmla="*/ 57 w 918"/>
                <a:gd name="T5" fmla="*/ 74 h 789"/>
                <a:gd name="T6" fmla="*/ 56 w 918"/>
                <a:gd name="T7" fmla="*/ 71 h 789"/>
                <a:gd name="T8" fmla="*/ 54 w 918"/>
                <a:gd name="T9" fmla="*/ 67 h 789"/>
                <a:gd name="T10" fmla="*/ 54 w 918"/>
                <a:gd name="T11" fmla="*/ 63 h 789"/>
                <a:gd name="T12" fmla="*/ 54 w 918"/>
                <a:gd name="T13" fmla="*/ 60 h 789"/>
                <a:gd name="T14" fmla="*/ 55 w 918"/>
                <a:gd name="T15" fmla="*/ 55 h 789"/>
                <a:gd name="T16" fmla="*/ 57 w 918"/>
                <a:gd name="T17" fmla="*/ 52 h 789"/>
                <a:gd name="T18" fmla="*/ 59 w 918"/>
                <a:gd name="T19" fmla="*/ 48 h 789"/>
                <a:gd name="T20" fmla="*/ 61 w 918"/>
                <a:gd name="T21" fmla="*/ 49 h 789"/>
                <a:gd name="T22" fmla="*/ 65 w 918"/>
                <a:gd name="T23" fmla="*/ 49 h 789"/>
                <a:gd name="T24" fmla="*/ 66 w 918"/>
                <a:gd name="T25" fmla="*/ 48 h 789"/>
                <a:gd name="T26" fmla="*/ 68 w 918"/>
                <a:gd name="T27" fmla="*/ 47 h 789"/>
                <a:gd name="T28" fmla="*/ 70 w 918"/>
                <a:gd name="T29" fmla="*/ 45 h 789"/>
                <a:gd name="T30" fmla="*/ 70 w 918"/>
                <a:gd name="T31" fmla="*/ 41 h 789"/>
                <a:gd name="T32" fmla="*/ 70 w 918"/>
                <a:gd name="T33" fmla="*/ 39 h 789"/>
                <a:gd name="T34" fmla="*/ 70 w 918"/>
                <a:gd name="T35" fmla="*/ 36 h 789"/>
                <a:gd name="T36" fmla="*/ 68 w 918"/>
                <a:gd name="T37" fmla="*/ 34 h 789"/>
                <a:gd name="T38" fmla="*/ 66 w 918"/>
                <a:gd name="T39" fmla="*/ 32 h 789"/>
                <a:gd name="T40" fmla="*/ 65 w 918"/>
                <a:gd name="T41" fmla="*/ 31 h 789"/>
                <a:gd name="T42" fmla="*/ 61 w 918"/>
                <a:gd name="T43" fmla="*/ 31 h 789"/>
                <a:gd name="T44" fmla="*/ 59 w 918"/>
                <a:gd name="T45" fmla="*/ 31 h 789"/>
                <a:gd name="T46" fmla="*/ 58 w 918"/>
                <a:gd name="T47" fmla="*/ 27 h 789"/>
                <a:gd name="T48" fmla="*/ 57 w 918"/>
                <a:gd name="T49" fmla="*/ 22 h 789"/>
                <a:gd name="T50" fmla="*/ 58 w 918"/>
                <a:gd name="T51" fmla="*/ 16 h 789"/>
                <a:gd name="T52" fmla="*/ 59 w 918"/>
                <a:gd name="T53" fmla="*/ 11 h 789"/>
                <a:gd name="T54" fmla="*/ 60 w 918"/>
                <a:gd name="T55" fmla="*/ 7 h 789"/>
                <a:gd name="T56" fmla="*/ 60 w 918"/>
                <a:gd name="T57" fmla="*/ 7 h 789"/>
                <a:gd name="T58" fmla="*/ 56 w 918"/>
                <a:gd name="T59" fmla="*/ 4 h 789"/>
                <a:gd name="T60" fmla="*/ 51 w 918"/>
                <a:gd name="T61" fmla="*/ 3 h 789"/>
                <a:gd name="T62" fmla="*/ 47 w 918"/>
                <a:gd name="T63" fmla="*/ 3 h 789"/>
                <a:gd name="T64" fmla="*/ 42 w 918"/>
                <a:gd name="T65" fmla="*/ 4 h 789"/>
                <a:gd name="T66" fmla="*/ 38 w 918"/>
                <a:gd name="T67" fmla="*/ 5 h 789"/>
                <a:gd name="T68" fmla="*/ 38 w 918"/>
                <a:gd name="T69" fmla="*/ 7 h 789"/>
                <a:gd name="T70" fmla="*/ 38 w 918"/>
                <a:gd name="T71" fmla="*/ 10 h 789"/>
                <a:gd name="T72" fmla="*/ 38 w 918"/>
                <a:gd name="T73" fmla="*/ 13 h 789"/>
                <a:gd name="T74" fmla="*/ 36 w 918"/>
                <a:gd name="T75" fmla="*/ 16 h 789"/>
                <a:gd name="T76" fmla="*/ 34 w 918"/>
                <a:gd name="T77" fmla="*/ 17 h 789"/>
                <a:gd name="T78" fmla="*/ 31 w 918"/>
                <a:gd name="T79" fmla="*/ 18 h 789"/>
                <a:gd name="T80" fmla="*/ 28 w 918"/>
                <a:gd name="T81" fmla="*/ 18 h 789"/>
                <a:gd name="T82" fmla="*/ 26 w 918"/>
                <a:gd name="T83" fmla="*/ 17 h 789"/>
                <a:gd name="T84" fmla="*/ 24 w 918"/>
                <a:gd name="T85" fmla="*/ 16 h 789"/>
                <a:gd name="T86" fmla="*/ 23 w 918"/>
                <a:gd name="T87" fmla="*/ 13 h 789"/>
                <a:gd name="T88" fmla="*/ 22 w 918"/>
                <a:gd name="T89" fmla="*/ 10 h 789"/>
                <a:gd name="T90" fmla="*/ 22 w 918"/>
                <a:gd name="T91" fmla="*/ 7 h 789"/>
                <a:gd name="T92" fmla="*/ 22 w 918"/>
                <a:gd name="T93" fmla="*/ 5 h 789"/>
                <a:gd name="T94" fmla="*/ 20 w 918"/>
                <a:gd name="T95" fmla="*/ 3 h 789"/>
                <a:gd name="T96" fmla="*/ 17 w 918"/>
                <a:gd name="T97" fmla="*/ 1 h 789"/>
                <a:gd name="T98" fmla="*/ 13 w 918"/>
                <a:gd name="T99" fmla="*/ 1 h 789"/>
                <a:gd name="T100" fmla="*/ 10 w 918"/>
                <a:gd name="T101" fmla="*/ 0 h 789"/>
                <a:gd name="T102" fmla="*/ 7 w 918"/>
                <a:gd name="T103" fmla="*/ 1 h 789"/>
                <a:gd name="T104" fmla="*/ 3 w 918"/>
                <a:gd name="T105" fmla="*/ 1 h 789"/>
                <a:gd name="T106" fmla="*/ 0 w 918"/>
                <a:gd name="T107" fmla="*/ 3 h 7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8"/>
                <a:gd name="T163" fmla="*/ 0 h 789"/>
                <a:gd name="T164" fmla="*/ 918 w 918"/>
                <a:gd name="T165" fmla="*/ 789 h 7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8" h="789">
                  <a:moveTo>
                    <a:pt x="0" y="34"/>
                  </a:moveTo>
                  <a:lnTo>
                    <a:pt x="0" y="789"/>
                  </a:lnTo>
                  <a:lnTo>
                    <a:pt x="748" y="789"/>
                  </a:lnTo>
                  <a:lnTo>
                    <a:pt x="727" y="753"/>
                  </a:lnTo>
                  <a:lnTo>
                    <a:pt x="714" y="712"/>
                  </a:lnTo>
                  <a:lnTo>
                    <a:pt x="711" y="671"/>
                  </a:lnTo>
                  <a:lnTo>
                    <a:pt x="714" y="630"/>
                  </a:lnTo>
                  <a:lnTo>
                    <a:pt x="724" y="589"/>
                  </a:lnTo>
                  <a:lnTo>
                    <a:pt x="743" y="553"/>
                  </a:lnTo>
                  <a:lnTo>
                    <a:pt x="769" y="519"/>
                  </a:lnTo>
                  <a:lnTo>
                    <a:pt x="800" y="527"/>
                  </a:lnTo>
                  <a:lnTo>
                    <a:pt x="832" y="524"/>
                  </a:lnTo>
                  <a:lnTo>
                    <a:pt x="863" y="515"/>
                  </a:lnTo>
                  <a:lnTo>
                    <a:pt x="889" y="498"/>
                  </a:lnTo>
                  <a:lnTo>
                    <a:pt x="908" y="471"/>
                  </a:lnTo>
                  <a:lnTo>
                    <a:pt x="918" y="442"/>
                  </a:lnTo>
                  <a:lnTo>
                    <a:pt x="918" y="414"/>
                  </a:lnTo>
                  <a:lnTo>
                    <a:pt x="908" y="385"/>
                  </a:lnTo>
                  <a:lnTo>
                    <a:pt x="889" y="361"/>
                  </a:lnTo>
                  <a:lnTo>
                    <a:pt x="863" y="341"/>
                  </a:lnTo>
                  <a:lnTo>
                    <a:pt x="832" y="332"/>
                  </a:lnTo>
                  <a:lnTo>
                    <a:pt x="800" y="329"/>
                  </a:lnTo>
                  <a:lnTo>
                    <a:pt x="769" y="339"/>
                  </a:lnTo>
                  <a:lnTo>
                    <a:pt x="753" y="284"/>
                  </a:lnTo>
                  <a:lnTo>
                    <a:pt x="745" y="228"/>
                  </a:lnTo>
                  <a:lnTo>
                    <a:pt x="751" y="173"/>
                  </a:lnTo>
                  <a:lnTo>
                    <a:pt x="764" y="120"/>
                  </a:lnTo>
                  <a:lnTo>
                    <a:pt x="785" y="67"/>
                  </a:lnTo>
                  <a:lnTo>
                    <a:pt x="727" y="48"/>
                  </a:lnTo>
                  <a:lnTo>
                    <a:pt x="669" y="36"/>
                  </a:lnTo>
                  <a:lnTo>
                    <a:pt x="609" y="34"/>
                  </a:lnTo>
                  <a:lnTo>
                    <a:pt x="549" y="38"/>
                  </a:lnTo>
                  <a:lnTo>
                    <a:pt x="489" y="53"/>
                  </a:lnTo>
                  <a:lnTo>
                    <a:pt x="499" y="82"/>
                  </a:lnTo>
                  <a:lnTo>
                    <a:pt x="497" y="111"/>
                  </a:lnTo>
                  <a:lnTo>
                    <a:pt x="486" y="139"/>
                  </a:lnTo>
                  <a:lnTo>
                    <a:pt x="465" y="164"/>
                  </a:lnTo>
                  <a:lnTo>
                    <a:pt x="439" y="180"/>
                  </a:lnTo>
                  <a:lnTo>
                    <a:pt x="408" y="190"/>
                  </a:lnTo>
                  <a:lnTo>
                    <a:pt x="376" y="190"/>
                  </a:lnTo>
                  <a:lnTo>
                    <a:pt x="345" y="180"/>
                  </a:lnTo>
                  <a:lnTo>
                    <a:pt x="316" y="164"/>
                  </a:lnTo>
                  <a:lnTo>
                    <a:pt x="298" y="139"/>
                  </a:lnTo>
                  <a:lnTo>
                    <a:pt x="287" y="111"/>
                  </a:lnTo>
                  <a:lnTo>
                    <a:pt x="285" y="82"/>
                  </a:lnTo>
                  <a:lnTo>
                    <a:pt x="293" y="53"/>
                  </a:lnTo>
                  <a:lnTo>
                    <a:pt x="256" y="29"/>
                  </a:lnTo>
                  <a:lnTo>
                    <a:pt x="217" y="12"/>
                  </a:lnTo>
                  <a:lnTo>
                    <a:pt x="172" y="2"/>
                  </a:lnTo>
                  <a:lnTo>
                    <a:pt x="128" y="0"/>
                  </a:lnTo>
                  <a:lnTo>
                    <a:pt x="83" y="5"/>
                  </a:lnTo>
                  <a:lnTo>
                    <a:pt x="39" y="1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08" name="Rectangle 18"/>
            <p:cNvSpPr>
              <a:spLocks noChangeArrowheads="1"/>
            </p:cNvSpPr>
            <p:nvPr/>
          </p:nvSpPr>
          <p:spPr bwMode="auto">
            <a:xfrm>
              <a:off x="489" y="2384"/>
              <a:ext cx="3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Office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9" name="Freeform 19"/>
            <p:cNvSpPr>
              <a:spLocks/>
            </p:cNvSpPr>
            <p:nvPr/>
          </p:nvSpPr>
          <p:spPr bwMode="auto">
            <a:xfrm>
              <a:off x="1438" y="2073"/>
              <a:ext cx="623" cy="628"/>
            </a:xfrm>
            <a:custGeom>
              <a:avLst/>
              <a:gdLst>
                <a:gd name="T0" fmla="*/ 3 w 858"/>
                <a:gd name="T1" fmla="*/ 79 h 844"/>
                <a:gd name="T2" fmla="*/ 66 w 858"/>
                <a:gd name="T3" fmla="*/ 79 h 844"/>
                <a:gd name="T4" fmla="*/ 66 w 858"/>
                <a:gd name="T5" fmla="*/ 15 h 844"/>
                <a:gd name="T6" fmla="*/ 64 w 858"/>
                <a:gd name="T7" fmla="*/ 16 h 844"/>
                <a:gd name="T8" fmla="*/ 60 w 858"/>
                <a:gd name="T9" fmla="*/ 17 h 844"/>
                <a:gd name="T10" fmla="*/ 57 w 858"/>
                <a:gd name="T11" fmla="*/ 18 h 844"/>
                <a:gd name="T12" fmla="*/ 53 w 858"/>
                <a:gd name="T13" fmla="*/ 17 h 844"/>
                <a:gd name="T14" fmla="*/ 49 w 858"/>
                <a:gd name="T15" fmla="*/ 16 h 844"/>
                <a:gd name="T16" fmla="*/ 46 w 858"/>
                <a:gd name="T17" fmla="*/ 15 h 844"/>
                <a:gd name="T18" fmla="*/ 44 w 858"/>
                <a:gd name="T19" fmla="*/ 13 h 844"/>
                <a:gd name="T20" fmla="*/ 44 w 858"/>
                <a:gd name="T21" fmla="*/ 10 h 844"/>
                <a:gd name="T22" fmla="*/ 44 w 858"/>
                <a:gd name="T23" fmla="*/ 7 h 844"/>
                <a:gd name="T24" fmla="*/ 44 w 858"/>
                <a:gd name="T25" fmla="*/ 5 h 844"/>
                <a:gd name="T26" fmla="*/ 42 w 858"/>
                <a:gd name="T27" fmla="*/ 2 h 844"/>
                <a:gd name="T28" fmla="*/ 39 w 858"/>
                <a:gd name="T29" fmla="*/ 1 h 844"/>
                <a:gd name="T30" fmla="*/ 37 w 858"/>
                <a:gd name="T31" fmla="*/ 0 h 844"/>
                <a:gd name="T32" fmla="*/ 35 w 858"/>
                <a:gd name="T33" fmla="*/ 0 h 844"/>
                <a:gd name="T34" fmla="*/ 32 w 858"/>
                <a:gd name="T35" fmla="*/ 1 h 844"/>
                <a:gd name="T36" fmla="*/ 30 w 858"/>
                <a:gd name="T37" fmla="*/ 2 h 844"/>
                <a:gd name="T38" fmla="*/ 28 w 858"/>
                <a:gd name="T39" fmla="*/ 5 h 844"/>
                <a:gd name="T40" fmla="*/ 28 w 858"/>
                <a:gd name="T41" fmla="*/ 7 h 844"/>
                <a:gd name="T42" fmla="*/ 28 w 858"/>
                <a:gd name="T43" fmla="*/ 10 h 844"/>
                <a:gd name="T44" fmla="*/ 28 w 858"/>
                <a:gd name="T45" fmla="*/ 13 h 844"/>
                <a:gd name="T46" fmla="*/ 24 w 858"/>
                <a:gd name="T47" fmla="*/ 14 h 844"/>
                <a:gd name="T48" fmla="*/ 19 w 858"/>
                <a:gd name="T49" fmla="*/ 15 h 844"/>
                <a:gd name="T50" fmla="*/ 15 w 858"/>
                <a:gd name="T51" fmla="*/ 15 h 844"/>
                <a:gd name="T52" fmla="*/ 10 w 858"/>
                <a:gd name="T53" fmla="*/ 14 h 844"/>
                <a:gd name="T54" fmla="*/ 6 w 858"/>
                <a:gd name="T55" fmla="*/ 12 h 844"/>
                <a:gd name="T56" fmla="*/ 6 w 858"/>
                <a:gd name="T57" fmla="*/ 12 h 844"/>
                <a:gd name="T58" fmla="*/ 4 w 858"/>
                <a:gd name="T59" fmla="*/ 16 h 844"/>
                <a:gd name="T60" fmla="*/ 3 w 858"/>
                <a:gd name="T61" fmla="*/ 22 h 844"/>
                <a:gd name="T62" fmla="*/ 3 w 858"/>
                <a:gd name="T63" fmla="*/ 27 h 844"/>
                <a:gd name="T64" fmla="*/ 4 w 858"/>
                <a:gd name="T65" fmla="*/ 31 h 844"/>
                <a:gd name="T66" fmla="*/ 5 w 858"/>
                <a:gd name="T67" fmla="*/ 37 h 844"/>
                <a:gd name="T68" fmla="*/ 7 w 858"/>
                <a:gd name="T69" fmla="*/ 36 h 844"/>
                <a:gd name="T70" fmla="*/ 9 w 858"/>
                <a:gd name="T71" fmla="*/ 36 h 844"/>
                <a:gd name="T72" fmla="*/ 12 w 858"/>
                <a:gd name="T73" fmla="*/ 38 h 844"/>
                <a:gd name="T74" fmla="*/ 14 w 858"/>
                <a:gd name="T75" fmla="*/ 39 h 844"/>
                <a:gd name="T76" fmla="*/ 15 w 858"/>
                <a:gd name="T77" fmla="*/ 41 h 844"/>
                <a:gd name="T78" fmla="*/ 16 w 858"/>
                <a:gd name="T79" fmla="*/ 45 h 844"/>
                <a:gd name="T80" fmla="*/ 16 w 858"/>
                <a:gd name="T81" fmla="*/ 47 h 844"/>
                <a:gd name="T82" fmla="*/ 15 w 858"/>
                <a:gd name="T83" fmla="*/ 49 h 844"/>
                <a:gd name="T84" fmla="*/ 14 w 858"/>
                <a:gd name="T85" fmla="*/ 52 h 844"/>
                <a:gd name="T86" fmla="*/ 12 w 858"/>
                <a:gd name="T87" fmla="*/ 53 h 844"/>
                <a:gd name="T88" fmla="*/ 9 w 858"/>
                <a:gd name="T89" fmla="*/ 54 h 844"/>
                <a:gd name="T90" fmla="*/ 7 w 858"/>
                <a:gd name="T91" fmla="*/ 55 h 844"/>
                <a:gd name="T92" fmla="*/ 5 w 858"/>
                <a:gd name="T93" fmla="*/ 54 h 844"/>
                <a:gd name="T94" fmla="*/ 3 w 858"/>
                <a:gd name="T95" fmla="*/ 57 h 844"/>
                <a:gd name="T96" fmla="*/ 1 w 858"/>
                <a:gd name="T97" fmla="*/ 60 h 844"/>
                <a:gd name="T98" fmla="*/ 1 w 858"/>
                <a:gd name="T99" fmla="*/ 64 h 844"/>
                <a:gd name="T100" fmla="*/ 0 w 858"/>
                <a:gd name="T101" fmla="*/ 68 h 844"/>
                <a:gd name="T102" fmla="*/ 1 w 858"/>
                <a:gd name="T103" fmla="*/ 72 h 844"/>
                <a:gd name="T104" fmla="*/ 1 w 858"/>
                <a:gd name="T105" fmla="*/ 77 h 844"/>
                <a:gd name="T106" fmla="*/ 3 w 858"/>
                <a:gd name="T107" fmla="*/ 79 h 8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8"/>
                <a:gd name="T163" fmla="*/ 0 h 844"/>
                <a:gd name="T164" fmla="*/ 858 w 858"/>
                <a:gd name="T165" fmla="*/ 844 h 8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8" h="844">
                  <a:moveTo>
                    <a:pt x="37" y="844"/>
                  </a:moveTo>
                  <a:lnTo>
                    <a:pt x="858" y="844"/>
                  </a:lnTo>
                  <a:lnTo>
                    <a:pt x="858" y="156"/>
                  </a:lnTo>
                  <a:lnTo>
                    <a:pt x="819" y="175"/>
                  </a:lnTo>
                  <a:lnTo>
                    <a:pt x="775" y="187"/>
                  </a:lnTo>
                  <a:lnTo>
                    <a:pt x="730" y="190"/>
                  </a:lnTo>
                  <a:lnTo>
                    <a:pt x="686" y="187"/>
                  </a:lnTo>
                  <a:lnTo>
                    <a:pt x="641" y="178"/>
                  </a:lnTo>
                  <a:lnTo>
                    <a:pt x="602" y="161"/>
                  </a:lnTo>
                  <a:lnTo>
                    <a:pt x="565" y="137"/>
                  </a:lnTo>
                  <a:lnTo>
                    <a:pt x="573" y="108"/>
                  </a:lnTo>
                  <a:lnTo>
                    <a:pt x="571" y="79"/>
                  </a:lnTo>
                  <a:lnTo>
                    <a:pt x="560" y="50"/>
                  </a:lnTo>
                  <a:lnTo>
                    <a:pt x="542" y="26"/>
                  </a:lnTo>
                  <a:lnTo>
                    <a:pt x="513" y="9"/>
                  </a:lnTo>
                  <a:lnTo>
                    <a:pt x="482" y="0"/>
                  </a:lnTo>
                  <a:lnTo>
                    <a:pt x="450" y="0"/>
                  </a:lnTo>
                  <a:lnTo>
                    <a:pt x="419" y="9"/>
                  </a:lnTo>
                  <a:lnTo>
                    <a:pt x="393" y="26"/>
                  </a:lnTo>
                  <a:lnTo>
                    <a:pt x="372" y="50"/>
                  </a:lnTo>
                  <a:lnTo>
                    <a:pt x="361" y="79"/>
                  </a:lnTo>
                  <a:lnTo>
                    <a:pt x="359" y="108"/>
                  </a:lnTo>
                  <a:lnTo>
                    <a:pt x="369" y="137"/>
                  </a:lnTo>
                  <a:lnTo>
                    <a:pt x="309" y="151"/>
                  </a:lnTo>
                  <a:lnTo>
                    <a:pt x="249" y="158"/>
                  </a:lnTo>
                  <a:lnTo>
                    <a:pt x="189" y="154"/>
                  </a:lnTo>
                  <a:lnTo>
                    <a:pt x="131" y="142"/>
                  </a:lnTo>
                  <a:lnTo>
                    <a:pt x="73" y="122"/>
                  </a:lnTo>
                  <a:lnTo>
                    <a:pt x="53" y="175"/>
                  </a:lnTo>
                  <a:lnTo>
                    <a:pt x="39" y="228"/>
                  </a:lnTo>
                  <a:lnTo>
                    <a:pt x="37" y="283"/>
                  </a:lnTo>
                  <a:lnTo>
                    <a:pt x="42" y="339"/>
                  </a:lnTo>
                  <a:lnTo>
                    <a:pt x="58" y="394"/>
                  </a:lnTo>
                  <a:lnTo>
                    <a:pt x="89" y="384"/>
                  </a:lnTo>
                  <a:lnTo>
                    <a:pt x="121" y="387"/>
                  </a:lnTo>
                  <a:lnTo>
                    <a:pt x="152" y="396"/>
                  </a:lnTo>
                  <a:lnTo>
                    <a:pt x="178" y="416"/>
                  </a:lnTo>
                  <a:lnTo>
                    <a:pt x="196" y="440"/>
                  </a:lnTo>
                  <a:lnTo>
                    <a:pt x="207" y="469"/>
                  </a:lnTo>
                  <a:lnTo>
                    <a:pt x="207" y="497"/>
                  </a:lnTo>
                  <a:lnTo>
                    <a:pt x="196" y="526"/>
                  </a:lnTo>
                  <a:lnTo>
                    <a:pt x="178" y="553"/>
                  </a:lnTo>
                  <a:lnTo>
                    <a:pt x="152" y="570"/>
                  </a:lnTo>
                  <a:lnTo>
                    <a:pt x="121" y="579"/>
                  </a:lnTo>
                  <a:lnTo>
                    <a:pt x="89" y="582"/>
                  </a:lnTo>
                  <a:lnTo>
                    <a:pt x="58" y="574"/>
                  </a:lnTo>
                  <a:lnTo>
                    <a:pt x="32" y="608"/>
                  </a:lnTo>
                  <a:lnTo>
                    <a:pt x="13" y="644"/>
                  </a:lnTo>
                  <a:lnTo>
                    <a:pt x="3" y="685"/>
                  </a:lnTo>
                  <a:lnTo>
                    <a:pt x="0" y="726"/>
                  </a:lnTo>
                  <a:lnTo>
                    <a:pt x="5" y="767"/>
                  </a:lnTo>
                  <a:lnTo>
                    <a:pt x="16" y="808"/>
                  </a:lnTo>
                  <a:lnTo>
                    <a:pt x="37" y="844"/>
                  </a:lnTo>
                  <a:close/>
                </a:path>
              </a:pathLst>
            </a:custGeom>
            <a:solidFill>
              <a:srgbClr val="FF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10" name="Rectangle 20"/>
            <p:cNvSpPr>
              <a:spLocks noChangeArrowheads="1"/>
            </p:cNvSpPr>
            <p:nvPr/>
          </p:nvSpPr>
          <p:spPr bwMode="auto">
            <a:xfrm>
              <a:off x="1692" y="2384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LIS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11" name="Freeform 21"/>
            <p:cNvSpPr>
              <a:spLocks/>
            </p:cNvSpPr>
            <p:nvPr/>
          </p:nvSpPr>
          <p:spPr bwMode="auto">
            <a:xfrm>
              <a:off x="868" y="2122"/>
              <a:ext cx="720" cy="579"/>
            </a:xfrm>
            <a:custGeom>
              <a:avLst/>
              <a:gdLst>
                <a:gd name="T0" fmla="*/ 62 w 992"/>
                <a:gd name="T1" fmla="*/ 4 h 777"/>
                <a:gd name="T2" fmla="*/ 54 w 992"/>
                <a:gd name="T3" fmla="*/ 3 h 777"/>
                <a:gd name="T4" fmla="*/ 46 w 992"/>
                <a:gd name="T5" fmla="*/ 5 h 777"/>
                <a:gd name="T6" fmla="*/ 47 w 992"/>
                <a:gd name="T7" fmla="*/ 10 h 777"/>
                <a:gd name="T8" fmla="*/ 44 w 992"/>
                <a:gd name="T9" fmla="*/ 16 h 777"/>
                <a:gd name="T10" fmla="*/ 40 w 992"/>
                <a:gd name="T11" fmla="*/ 19 h 777"/>
                <a:gd name="T12" fmla="*/ 35 w 992"/>
                <a:gd name="T13" fmla="*/ 17 h 777"/>
                <a:gd name="T14" fmla="*/ 32 w 992"/>
                <a:gd name="T15" fmla="*/ 13 h 777"/>
                <a:gd name="T16" fmla="*/ 30 w 992"/>
                <a:gd name="T17" fmla="*/ 7 h 777"/>
                <a:gd name="T18" fmla="*/ 28 w 992"/>
                <a:gd name="T19" fmla="*/ 2 h 777"/>
                <a:gd name="T20" fmla="*/ 20 w 992"/>
                <a:gd name="T21" fmla="*/ 0 h 777"/>
                <a:gd name="T22" fmla="*/ 12 w 992"/>
                <a:gd name="T23" fmla="*/ 1 h 777"/>
                <a:gd name="T24" fmla="*/ 6 w 992"/>
                <a:gd name="T25" fmla="*/ 5 h 777"/>
                <a:gd name="T26" fmla="*/ 3 w 992"/>
                <a:gd name="T27" fmla="*/ 16 h 777"/>
                <a:gd name="T28" fmla="*/ 4 w 992"/>
                <a:gd name="T29" fmla="*/ 26 h 777"/>
                <a:gd name="T30" fmla="*/ 7 w 992"/>
                <a:gd name="T31" fmla="*/ 30 h 777"/>
                <a:gd name="T32" fmla="*/ 12 w 992"/>
                <a:gd name="T33" fmla="*/ 31 h 777"/>
                <a:gd name="T34" fmla="*/ 15 w 992"/>
                <a:gd name="T35" fmla="*/ 36 h 777"/>
                <a:gd name="T36" fmla="*/ 16 w 992"/>
                <a:gd name="T37" fmla="*/ 42 h 777"/>
                <a:gd name="T38" fmla="*/ 14 w 992"/>
                <a:gd name="T39" fmla="*/ 46 h 777"/>
                <a:gd name="T40" fmla="*/ 9 w 992"/>
                <a:gd name="T41" fmla="*/ 49 h 777"/>
                <a:gd name="T42" fmla="*/ 5 w 992"/>
                <a:gd name="T43" fmla="*/ 48 h 777"/>
                <a:gd name="T44" fmla="*/ 1 w 992"/>
                <a:gd name="T45" fmla="*/ 55 h 777"/>
                <a:gd name="T46" fmla="*/ 0 w 992"/>
                <a:gd name="T47" fmla="*/ 63 h 777"/>
                <a:gd name="T48" fmla="*/ 1 w 992"/>
                <a:gd name="T49" fmla="*/ 71 h 777"/>
                <a:gd name="T50" fmla="*/ 63 w 992"/>
                <a:gd name="T51" fmla="*/ 74 h 777"/>
                <a:gd name="T52" fmla="*/ 60 w 992"/>
                <a:gd name="T53" fmla="*/ 66 h 777"/>
                <a:gd name="T54" fmla="*/ 60 w 992"/>
                <a:gd name="T55" fmla="*/ 59 h 777"/>
                <a:gd name="T56" fmla="*/ 62 w 992"/>
                <a:gd name="T57" fmla="*/ 51 h 777"/>
                <a:gd name="T58" fmla="*/ 68 w 992"/>
                <a:gd name="T59" fmla="*/ 49 h 777"/>
                <a:gd name="T60" fmla="*/ 72 w 992"/>
                <a:gd name="T61" fmla="*/ 48 h 777"/>
                <a:gd name="T62" fmla="*/ 75 w 992"/>
                <a:gd name="T63" fmla="*/ 44 h 777"/>
                <a:gd name="T64" fmla="*/ 76 w 992"/>
                <a:gd name="T65" fmla="*/ 38 h 777"/>
                <a:gd name="T66" fmla="*/ 74 w 992"/>
                <a:gd name="T67" fmla="*/ 34 h 777"/>
                <a:gd name="T68" fmla="*/ 70 w 992"/>
                <a:gd name="T69" fmla="*/ 30 h 777"/>
                <a:gd name="T70" fmla="*/ 65 w 992"/>
                <a:gd name="T71" fmla="*/ 31 h 777"/>
                <a:gd name="T72" fmla="*/ 63 w 992"/>
                <a:gd name="T73" fmla="*/ 21 h 777"/>
                <a:gd name="T74" fmla="*/ 65 w 992"/>
                <a:gd name="T75" fmla="*/ 10 h 777"/>
                <a:gd name="T76" fmla="*/ 66 w 992"/>
                <a:gd name="T77" fmla="*/ 5 h 7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2"/>
                <a:gd name="T118" fmla="*/ 0 h 777"/>
                <a:gd name="T119" fmla="*/ 992 w 992"/>
                <a:gd name="T120" fmla="*/ 777 h 7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2" h="777">
                  <a:moveTo>
                    <a:pt x="858" y="53"/>
                  </a:moveTo>
                  <a:lnTo>
                    <a:pt x="809" y="38"/>
                  </a:lnTo>
                  <a:lnTo>
                    <a:pt x="756" y="34"/>
                  </a:lnTo>
                  <a:lnTo>
                    <a:pt x="704" y="34"/>
                  </a:lnTo>
                  <a:lnTo>
                    <a:pt x="652" y="38"/>
                  </a:lnTo>
                  <a:lnTo>
                    <a:pt x="602" y="53"/>
                  </a:lnTo>
                  <a:lnTo>
                    <a:pt x="610" y="82"/>
                  </a:lnTo>
                  <a:lnTo>
                    <a:pt x="607" y="111"/>
                  </a:lnTo>
                  <a:lnTo>
                    <a:pt x="597" y="139"/>
                  </a:lnTo>
                  <a:lnTo>
                    <a:pt x="578" y="164"/>
                  </a:lnTo>
                  <a:lnTo>
                    <a:pt x="550" y="180"/>
                  </a:lnTo>
                  <a:lnTo>
                    <a:pt x="518" y="190"/>
                  </a:lnTo>
                  <a:lnTo>
                    <a:pt x="487" y="190"/>
                  </a:lnTo>
                  <a:lnTo>
                    <a:pt x="456" y="180"/>
                  </a:lnTo>
                  <a:lnTo>
                    <a:pt x="429" y="164"/>
                  </a:lnTo>
                  <a:lnTo>
                    <a:pt x="408" y="139"/>
                  </a:lnTo>
                  <a:lnTo>
                    <a:pt x="398" y="111"/>
                  </a:lnTo>
                  <a:lnTo>
                    <a:pt x="395" y="82"/>
                  </a:lnTo>
                  <a:lnTo>
                    <a:pt x="406" y="53"/>
                  </a:lnTo>
                  <a:lnTo>
                    <a:pt x="361" y="26"/>
                  </a:lnTo>
                  <a:lnTo>
                    <a:pt x="314" y="10"/>
                  </a:lnTo>
                  <a:lnTo>
                    <a:pt x="262" y="0"/>
                  </a:lnTo>
                  <a:lnTo>
                    <a:pt x="212" y="0"/>
                  </a:lnTo>
                  <a:lnTo>
                    <a:pt x="163" y="12"/>
                  </a:lnTo>
                  <a:lnTo>
                    <a:pt x="115" y="31"/>
                  </a:lnTo>
                  <a:lnTo>
                    <a:pt x="71" y="58"/>
                  </a:lnTo>
                  <a:lnTo>
                    <a:pt x="50" y="108"/>
                  </a:lnTo>
                  <a:lnTo>
                    <a:pt x="40" y="164"/>
                  </a:lnTo>
                  <a:lnTo>
                    <a:pt x="34" y="219"/>
                  </a:lnTo>
                  <a:lnTo>
                    <a:pt x="42" y="274"/>
                  </a:lnTo>
                  <a:lnTo>
                    <a:pt x="58" y="327"/>
                  </a:lnTo>
                  <a:lnTo>
                    <a:pt x="89" y="317"/>
                  </a:lnTo>
                  <a:lnTo>
                    <a:pt x="121" y="320"/>
                  </a:lnTo>
                  <a:lnTo>
                    <a:pt x="152" y="329"/>
                  </a:lnTo>
                  <a:lnTo>
                    <a:pt x="178" y="349"/>
                  </a:lnTo>
                  <a:lnTo>
                    <a:pt x="197" y="373"/>
                  </a:lnTo>
                  <a:lnTo>
                    <a:pt x="207" y="402"/>
                  </a:lnTo>
                  <a:lnTo>
                    <a:pt x="207" y="433"/>
                  </a:lnTo>
                  <a:lnTo>
                    <a:pt x="197" y="459"/>
                  </a:lnTo>
                  <a:lnTo>
                    <a:pt x="178" y="486"/>
                  </a:lnTo>
                  <a:lnTo>
                    <a:pt x="152" y="503"/>
                  </a:lnTo>
                  <a:lnTo>
                    <a:pt x="121" y="515"/>
                  </a:lnTo>
                  <a:lnTo>
                    <a:pt x="89" y="515"/>
                  </a:lnTo>
                  <a:lnTo>
                    <a:pt x="58" y="507"/>
                  </a:lnTo>
                  <a:lnTo>
                    <a:pt x="32" y="541"/>
                  </a:lnTo>
                  <a:lnTo>
                    <a:pt x="13" y="580"/>
                  </a:lnTo>
                  <a:lnTo>
                    <a:pt x="3" y="618"/>
                  </a:lnTo>
                  <a:lnTo>
                    <a:pt x="0" y="659"/>
                  </a:lnTo>
                  <a:lnTo>
                    <a:pt x="3" y="700"/>
                  </a:lnTo>
                  <a:lnTo>
                    <a:pt x="16" y="741"/>
                  </a:lnTo>
                  <a:lnTo>
                    <a:pt x="34" y="777"/>
                  </a:lnTo>
                  <a:lnTo>
                    <a:pt x="822" y="777"/>
                  </a:lnTo>
                  <a:lnTo>
                    <a:pt x="801" y="741"/>
                  </a:lnTo>
                  <a:lnTo>
                    <a:pt x="790" y="700"/>
                  </a:lnTo>
                  <a:lnTo>
                    <a:pt x="785" y="659"/>
                  </a:lnTo>
                  <a:lnTo>
                    <a:pt x="788" y="618"/>
                  </a:lnTo>
                  <a:lnTo>
                    <a:pt x="798" y="580"/>
                  </a:lnTo>
                  <a:lnTo>
                    <a:pt x="817" y="541"/>
                  </a:lnTo>
                  <a:lnTo>
                    <a:pt x="843" y="507"/>
                  </a:lnTo>
                  <a:lnTo>
                    <a:pt x="874" y="515"/>
                  </a:lnTo>
                  <a:lnTo>
                    <a:pt x="906" y="515"/>
                  </a:lnTo>
                  <a:lnTo>
                    <a:pt x="937" y="503"/>
                  </a:lnTo>
                  <a:lnTo>
                    <a:pt x="963" y="486"/>
                  </a:lnTo>
                  <a:lnTo>
                    <a:pt x="981" y="459"/>
                  </a:lnTo>
                  <a:lnTo>
                    <a:pt x="992" y="433"/>
                  </a:lnTo>
                  <a:lnTo>
                    <a:pt x="992" y="402"/>
                  </a:lnTo>
                  <a:lnTo>
                    <a:pt x="981" y="373"/>
                  </a:lnTo>
                  <a:lnTo>
                    <a:pt x="963" y="349"/>
                  </a:lnTo>
                  <a:lnTo>
                    <a:pt x="937" y="329"/>
                  </a:lnTo>
                  <a:lnTo>
                    <a:pt x="906" y="320"/>
                  </a:lnTo>
                  <a:lnTo>
                    <a:pt x="874" y="317"/>
                  </a:lnTo>
                  <a:lnTo>
                    <a:pt x="843" y="327"/>
                  </a:lnTo>
                  <a:lnTo>
                    <a:pt x="827" y="272"/>
                  </a:lnTo>
                  <a:lnTo>
                    <a:pt x="822" y="216"/>
                  </a:lnTo>
                  <a:lnTo>
                    <a:pt x="824" y="161"/>
                  </a:lnTo>
                  <a:lnTo>
                    <a:pt x="838" y="108"/>
                  </a:lnTo>
                  <a:lnTo>
                    <a:pt x="858" y="55"/>
                  </a:lnTo>
                  <a:lnTo>
                    <a:pt x="858" y="53"/>
                  </a:ln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12" name="Rectangle 22"/>
            <p:cNvSpPr>
              <a:spLocks noChangeArrowheads="1"/>
            </p:cNvSpPr>
            <p:nvPr/>
          </p:nvSpPr>
          <p:spPr bwMode="auto">
            <a:xfrm>
              <a:off x="1121" y="2384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hu-HU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EIS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13" name="Freeform 23"/>
            <p:cNvSpPr>
              <a:spLocks/>
            </p:cNvSpPr>
            <p:nvPr/>
          </p:nvSpPr>
          <p:spPr bwMode="auto">
            <a:xfrm>
              <a:off x="1448" y="1535"/>
              <a:ext cx="613" cy="679"/>
            </a:xfrm>
            <a:custGeom>
              <a:avLst/>
              <a:gdLst>
                <a:gd name="T0" fmla="*/ 4 w 845"/>
                <a:gd name="T1" fmla="*/ 16 h 912"/>
                <a:gd name="T2" fmla="*/ 3 w 845"/>
                <a:gd name="T3" fmla="*/ 25 h 912"/>
                <a:gd name="T4" fmla="*/ 5 w 845"/>
                <a:gd name="T5" fmla="*/ 34 h 912"/>
                <a:gd name="T6" fmla="*/ 9 w 845"/>
                <a:gd name="T7" fmla="*/ 34 h 912"/>
                <a:gd name="T8" fmla="*/ 14 w 845"/>
                <a:gd name="T9" fmla="*/ 36 h 912"/>
                <a:gd name="T10" fmla="*/ 16 w 845"/>
                <a:gd name="T11" fmla="*/ 41 h 912"/>
                <a:gd name="T12" fmla="*/ 15 w 845"/>
                <a:gd name="T13" fmla="*/ 46 h 912"/>
                <a:gd name="T14" fmla="*/ 12 w 845"/>
                <a:gd name="T15" fmla="*/ 51 h 912"/>
                <a:gd name="T16" fmla="*/ 7 w 845"/>
                <a:gd name="T17" fmla="*/ 52 h 912"/>
                <a:gd name="T18" fmla="*/ 2 w 845"/>
                <a:gd name="T19" fmla="*/ 55 h 912"/>
                <a:gd name="T20" fmla="*/ 0 w 845"/>
                <a:gd name="T21" fmla="*/ 63 h 912"/>
                <a:gd name="T22" fmla="*/ 1 w 845"/>
                <a:gd name="T23" fmla="*/ 72 h 912"/>
                <a:gd name="T24" fmla="*/ 5 w 845"/>
                <a:gd name="T25" fmla="*/ 80 h 912"/>
                <a:gd name="T26" fmla="*/ 14 w 845"/>
                <a:gd name="T27" fmla="*/ 83 h 912"/>
                <a:gd name="T28" fmla="*/ 23 w 845"/>
                <a:gd name="T29" fmla="*/ 83 h 912"/>
                <a:gd name="T30" fmla="*/ 27 w 845"/>
                <a:gd name="T31" fmla="*/ 78 h 912"/>
                <a:gd name="T32" fmla="*/ 28 w 845"/>
                <a:gd name="T33" fmla="*/ 73 h 912"/>
                <a:gd name="T34" fmla="*/ 31 w 845"/>
                <a:gd name="T35" fmla="*/ 69 h 912"/>
                <a:gd name="T36" fmla="*/ 36 w 845"/>
                <a:gd name="T37" fmla="*/ 68 h 912"/>
                <a:gd name="T38" fmla="*/ 41 w 845"/>
                <a:gd name="T39" fmla="*/ 71 h 912"/>
                <a:gd name="T40" fmla="*/ 43 w 845"/>
                <a:gd name="T41" fmla="*/ 75 h 912"/>
                <a:gd name="T42" fmla="*/ 42 w 845"/>
                <a:gd name="T43" fmla="*/ 81 h 912"/>
                <a:gd name="T44" fmla="*/ 49 w 845"/>
                <a:gd name="T45" fmla="*/ 85 h 912"/>
                <a:gd name="T46" fmla="*/ 54 w 845"/>
                <a:gd name="T47" fmla="*/ 86 h 912"/>
                <a:gd name="T48" fmla="*/ 62 w 845"/>
                <a:gd name="T49" fmla="*/ 85 h 912"/>
                <a:gd name="T50" fmla="*/ 65 w 845"/>
                <a:gd name="T51" fmla="*/ 15 h 912"/>
                <a:gd name="T52" fmla="*/ 59 w 845"/>
                <a:gd name="T53" fmla="*/ 17 h 912"/>
                <a:gd name="T54" fmla="*/ 52 w 845"/>
                <a:gd name="T55" fmla="*/ 17 h 912"/>
                <a:gd name="T56" fmla="*/ 45 w 845"/>
                <a:gd name="T57" fmla="*/ 15 h 912"/>
                <a:gd name="T58" fmla="*/ 43 w 845"/>
                <a:gd name="T59" fmla="*/ 10 h 912"/>
                <a:gd name="T60" fmla="*/ 42 w 845"/>
                <a:gd name="T61" fmla="*/ 5 h 912"/>
                <a:gd name="T62" fmla="*/ 38 w 845"/>
                <a:gd name="T63" fmla="*/ 1 h 912"/>
                <a:gd name="T64" fmla="*/ 33 w 845"/>
                <a:gd name="T65" fmla="*/ 0 h 912"/>
                <a:gd name="T66" fmla="*/ 29 w 845"/>
                <a:gd name="T67" fmla="*/ 2 h 912"/>
                <a:gd name="T68" fmla="*/ 27 w 845"/>
                <a:gd name="T69" fmla="*/ 7 h 912"/>
                <a:gd name="T70" fmla="*/ 28 w 845"/>
                <a:gd name="T71" fmla="*/ 13 h 912"/>
                <a:gd name="T72" fmla="*/ 18 w 845"/>
                <a:gd name="T73" fmla="*/ 15 h 912"/>
                <a:gd name="T74" fmla="*/ 9 w 845"/>
                <a:gd name="T75" fmla="*/ 14 h 912"/>
                <a:gd name="T76" fmla="*/ 5 w 845"/>
                <a:gd name="T77" fmla="*/ 12 h 9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5"/>
                <a:gd name="T118" fmla="*/ 0 h 912"/>
                <a:gd name="T119" fmla="*/ 845 w 845"/>
                <a:gd name="T120" fmla="*/ 912 h 9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5" h="912">
                  <a:moveTo>
                    <a:pt x="58" y="123"/>
                  </a:moveTo>
                  <a:lnTo>
                    <a:pt x="42" y="169"/>
                  </a:lnTo>
                  <a:lnTo>
                    <a:pt x="37" y="217"/>
                  </a:lnTo>
                  <a:lnTo>
                    <a:pt x="37" y="265"/>
                  </a:lnTo>
                  <a:lnTo>
                    <a:pt x="42" y="313"/>
                  </a:lnTo>
                  <a:lnTo>
                    <a:pt x="58" y="359"/>
                  </a:lnTo>
                  <a:lnTo>
                    <a:pt x="89" y="351"/>
                  </a:lnTo>
                  <a:lnTo>
                    <a:pt x="121" y="354"/>
                  </a:lnTo>
                  <a:lnTo>
                    <a:pt x="152" y="363"/>
                  </a:lnTo>
                  <a:lnTo>
                    <a:pt x="178" y="380"/>
                  </a:lnTo>
                  <a:lnTo>
                    <a:pt x="196" y="407"/>
                  </a:lnTo>
                  <a:lnTo>
                    <a:pt x="207" y="435"/>
                  </a:lnTo>
                  <a:lnTo>
                    <a:pt x="207" y="464"/>
                  </a:lnTo>
                  <a:lnTo>
                    <a:pt x="196" y="493"/>
                  </a:lnTo>
                  <a:lnTo>
                    <a:pt x="178" y="517"/>
                  </a:lnTo>
                  <a:lnTo>
                    <a:pt x="152" y="537"/>
                  </a:lnTo>
                  <a:lnTo>
                    <a:pt x="121" y="546"/>
                  </a:lnTo>
                  <a:lnTo>
                    <a:pt x="89" y="549"/>
                  </a:lnTo>
                  <a:lnTo>
                    <a:pt x="58" y="539"/>
                  </a:lnTo>
                  <a:lnTo>
                    <a:pt x="29" y="580"/>
                  </a:lnTo>
                  <a:lnTo>
                    <a:pt x="11" y="623"/>
                  </a:lnTo>
                  <a:lnTo>
                    <a:pt x="0" y="671"/>
                  </a:lnTo>
                  <a:lnTo>
                    <a:pt x="0" y="717"/>
                  </a:lnTo>
                  <a:lnTo>
                    <a:pt x="13" y="763"/>
                  </a:lnTo>
                  <a:lnTo>
                    <a:pt x="34" y="806"/>
                  </a:lnTo>
                  <a:lnTo>
                    <a:pt x="63" y="847"/>
                  </a:lnTo>
                  <a:lnTo>
                    <a:pt x="118" y="866"/>
                  </a:lnTo>
                  <a:lnTo>
                    <a:pt x="178" y="876"/>
                  </a:lnTo>
                  <a:lnTo>
                    <a:pt x="238" y="880"/>
                  </a:lnTo>
                  <a:lnTo>
                    <a:pt x="299" y="873"/>
                  </a:lnTo>
                  <a:lnTo>
                    <a:pt x="356" y="859"/>
                  </a:lnTo>
                  <a:lnTo>
                    <a:pt x="346" y="830"/>
                  </a:lnTo>
                  <a:lnTo>
                    <a:pt x="348" y="801"/>
                  </a:lnTo>
                  <a:lnTo>
                    <a:pt x="359" y="772"/>
                  </a:lnTo>
                  <a:lnTo>
                    <a:pt x="380" y="748"/>
                  </a:lnTo>
                  <a:lnTo>
                    <a:pt x="406" y="731"/>
                  </a:lnTo>
                  <a:lnTo>
                    <a:pt x="437" y="722"/>
                  </a:lnTo>
                  <a:lnTo>
                    <a:pt x="471" y="722"/>
                  </a:lnTo>
                  <a:lnTo>
                    <a:pt x="500" y="731"/>
                  </a:lnTo>
                  <a:lnTo>
                    <a:pt x="529" y="748"/>
                  </a:lnTo>
                  <a:lnTo>
                    <a:pt x="547" y="772"/>
                  </a:lnTo>
                  <a:lnTo>
                    <a:pt x="560" y="801"/>
                  </a:lnTo>
                  <a:lnTo>
                    <a:pt x="560" y="830"/>
                  </a:lnTo>
                  <a:lnTo>
                    <a:pt x="552" y="859"/>
                  </a:lnTo>
                  <a:lnTo>
                    <a:pt x="589" y="883"/>
                  </a:lnTo>
                  <a:lnTo>
                    <a:pt x="631" y="900"/>
                  </a:lnTo>
                  <a:lnTo>
                    <a:pt x="673" y="909"/>
                  </a:lnTo>
                  <a:lnTo>
                    <a:pt x="717" y="912"/>
                  </a:lnTo>
                  <a:lnTo>
                    <a:pt x="762" y="909"/>
                  </a:lnTo>
                  <a:lnTo>
                    <a:pt x="806" y="897"/>
                  </a:lnTo>
                  <a:lnTo>
                    <a:pt x="845" y="880"/>
                  </a:lnTo>
                  <a:lnTo>
                    <a:pt x="845" y="157"/>
                  </a:lnTo>
                  <a:lnTo>
                    <a:pt x="806" y="176"/>
                  </a:lnTo>
                  <a:lnTo>
                    <a:pt x="762" y="185"/>
                  </a:lnTo>
                  <a:lnTo>
                    <a:pt x="717" y="190"/>
                  </a:lnTo>
                  <a:lnTo>
                    <a:pt x="673" y="188"/>
                  </a:lnTo>
                  <a:lnTo>
                    <a:pt x="631" y="178"/>
                  </a:lnTo>
                  <a:lnTo>
                    <a:pt x="589" y="161"/>
                  </a:lnTo>
                  <a:lnTo>
                    <a:pt x="552" y="137"/>
                  </a:lnTo>
                  <a:lnTo>
                    <a:pt x="560" y="108"/>
                  </a:lnTo>
                  <a:lnTo>
                    <a:pt x="560" y="80"/>
                  </a:lnTo>
                  <a:lnTo>
                    <a:pt x="547" y="51"/>
                  </a:lnTo>
                  <a:lnTo>
                    <a:pt x="529" y="27"/>
                  </a:lnTo>
                  <a:lnTo>
                    <a:pt x="500" y="10"/>
                  </a:lnTo>
                  <a:lnTo>
                    <a:pt x="471" y="0"/>
                  </a:lnTo>
                  <a:lnTo>
                    <a:pt x="437" y="0"/>
                  </a:lnTo>
                  <a:lnTo>
                    <a:pt x="406" y="10"/>
                  </a:lnTo>
                  <a:lnTo>
                    <a:pt x="380" y="27"/>
                  </a:lnTo>
                  <a:lnTo>
                    <a:pt x="359" y="51"/>
                  </a:lnTo>
                  <a:lnTo>
                    <a:pt x="348" y="80"/>
                  </a:lnTo>
                  <a:lnTo>
                    <a:pt x="346" y="108"/>
                  </a:lnTo>
                  <a:lnTo>
                    <a:pt x="356" y="137"/>
                  </a:lnTo>
                  <a:lnTo>
                    <a:pt x="296" y="152"/>
                  </a:lnTo>
                  <a:lnTo>
                    <a:pt x="236" y="157"/>
                  </a:lnTo>
                  <a:lnTo>
                    <a:pt x="176" y="154"/>
                  </a:lnTo>
                  <a:lnTo>
                    <a:pt x="118" y="142"/>
                  </a:lnTo>
                  <a:lnTo>
                    <a:pt x="60" y="123"/>
                  </a:lnTo>
                  <a:lnTo>
                    <a:pt x="58" y="123"/>
                  </a:lnTo>
                  <a:close/>
                </a:path>
              </a:pathLst>
            </a:custGeom>
            <a:solidFill>
              <a:srgbClr val="FF99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14" name="Rectangle 24"/>
            <p:cNvSpPr>
              <a:spLocks noChangeArrowheads="1"/>
            </p:cNvSpPr>
            <p:nvPr/>
          </p:nvSpPr>
          <p:spPr bwMode="auto">
            <a:xfrm>
              <a:off x="1633" y="1847"/>
              <a:ext cx="33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WMS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15" name="Freeform 25"/>
            <p:cNvSpPr>
              <a:spLocks/>
            </p:cNvSpPr>
            <p:nvPr/>
          </p:nvSpPr>
          <p:spPr bwMode="auto">
            <a:xfrm>
              <a:off x="815" y="1526"/>
              <a:ext cx="783" cy="738"/>
            </a:xfrm>
            <a:custGeom>
              <a:avLst/>
              <a:gdLst>
                <a:gd name="T0" fmla="*/ 68 w 1078"/>
                <a:gd name="T1" fmla="*/ 16 h 991"/>
                <a:gd name="T2" fmla="*/ 61 w 1078"/>
                <a:gd name="T3" fmla="*/ 18 h 991"/>
                <a:gd name="T4" fmla="*/ 53 w 1078"/>
                <a:gd name="T5" fmla="*/ 17 h 991"/>
                <a:gd name="T6" fmla="*/ 46 w 1078"/>
                <a:gd name="T7" fmla="*/ 13 h 991"/>
                <a:gd name="T8" fmla="*/ 47 w 1078"/>
                <a:gd name="T9" fmla="*/ 7 h 991"/>
                <a:gd name="T10" fmla="*/ 45 w 1078"/>
                <a:gd name="T11" fmla="*/ 2 h 991"/>
                <a:gd name="T12" fmla="*/ 40 w 1078"/>
                <a:gd name="T13" fmla="*/ 0 h 991"/>
                <a:gd name="T14" fmla="*/ 36 w 1078"/>
                <a:gd name="T15" fmla="*/ 1 h 991"/>
                <a:gd name="T16" fmla="*/ 32 w 1078"/>
                <a:gd name="T17" fmla="*/ 5 h 991"/>
                <a:gd name="T18" fmla="*/ 31 w 1078"/>
                <a:gd name="T19" fmla="*/ 10 h 991"/>
                <a:gd name="T20" fmla="*/ 28 w 1078"/>
                <a:gd name="T21" fmla="*/ 14 h 991"/>
                <a:gd name="T22" fmla="*/ 20 w 1078"/>
                <a:gd name="T23" fmla="*/ 15 h 991"/>
                <a:gd name="T24" fmla="*/ 12 w 1078"/>
                <a:gd name="T25" fmla="*/ 13 h 991"/>
                <a:gd name="T26" fmla="*/ 15 w 1078"/>
                <a:gd name="T27" fmla="*/ 21 h 991"/>
                <a:gd name="T28" fmla="*/ 16 w 1078"/>
                <a:gd name="T29" fmla="*/ 30 h 991"/>
                <a:gd name="T30" fmla="*/ 14 w 1078"/>
                <a:gd name="T31" fmla="*/ 38 h 991"/>
                <a:gd name="T32" fmla="*/ 9 w 1078"/>
                <a:gd name="T33" fmla="*/ 41 h 991"/>
                <a:gd name="T34" fmla="*/ 4 w 1078"/>
                <a:gd name="T35" fmla="*/ 42 h 991"/>
                <a:gd name="T36" fmla="*/ 1 w 1078"/>
                <a:gd name="T37" fmla="*/ 46 h 991"/>
                <a:gd name="T38" fmla="*/ 0 w 1078"/>
                <a:gd name="T39" fmla="*/ 51 h 991"/>
                <a:gd name="T40" fmla="*/ 2 w 1078"/>
                <a:gd name="T41" fmla="*/ 57 h 991"/>
                <a:gd name="T42" fmla="*/ 7 w 1078"/>
                <a:gd name="T43" fmla="*/ 59 h 991"/>
                <a:gd name="T44" fmla="*/ 12 w 1078"/>
                <a:gd name="T45" fmla="*/ 59 h 991"/>
                <a:gd name="T46" fmla="*/ 13 w 1078"/>
                <a:gd name="T47" fmla="*/ 67 h 991"/>
                <a:gd name="T48" fmla="*/ 12 w 1078"/>
                <a:gd name="T49" fmla="*/ 77 h 991"/>
                <a:gd name="T50" fmla="*/ 15 w 1078"/>
                <a:gd name="T51" fmla="*/ 78 h 991"/>
                <a:gd name="T52" fmla="*/ 23 w 1078"/>
                <a:gd name="T53" fmla="*/ 75 h 991"/>
                <a:gd name="T54" fmla="*/ 30 w 1078"/>
                <a:gd name="T55" fmla="*/ 77 h 991"/>
                <a:gd name="T56" fmla="*/ 37 w 1078"/>
                <a:gd name="T57" fmla="*/ 81 h 991"/>
                <a:gd name="T58" fmla="*/ 36 w 1078"/>
                <a:gd name="T59" fmla="*/ 86 h 991"/>
                <a:gd name="T60" fmla="*/ 38 w 1078"/>
                <a:gd name="T61" fmla="*/ 91 h 991"/>
                <a:gd name="T62" fmla="*/ 44 w 1078"/>
                <a:gd name="T63" fmla="*/ 94 h 991"/>
                <a:gd name="T64" fmla="*/ 49 w 1078"/>
                <a:gd name="T65" fmla="*/ 93 h 991"/>
                <a:gd name="T66" fmla="*/ 52 w 1078"/>
                <a:gd name="T67" fmla="*/ 89 h 991"/>
                <a:gd name="T68" fmla="*/ 53 w 1078"/>
                <a:gd name="T69" fmla="*/ 83 h 991"/>
                <a:gd name="T70" fmla="*/ 57 w 1078"/>
                <a:gd name="T71" fmla="*/ 79 h 991"/>
                <a:gd name="T72" fmla="*/ 64 w 1078"/>
                <a:gd name="T73" fmla="*/ 79 h 991"/>
                <a:gd name="T74" fmla="*/ 73 w 1078"/>
                <a:gd name="T75" fmla="*/ 80 h 991"/>
                <a:gd name="T76" fmla="*/ 68 w 1078"/>
                <a:gd name="T77" fmla="*/ 73 h 991"/>
                <a:gd name="T78" fmla="*/ 68 w 1078"/>
                <a:gd name="T79" fmla="*/ 64 h 991"/>
                <a:gd name="T80" fmla="*/ 70 w 1078"/>
                <a:gd name="T81" fmla="*/ 56 h 991"/>
                <a:gd name="T82" fmla="*/ 74 w 1078"/>
                <a:gd name="T83" fmla="*/ 53 h 991"/>
                <a:gd name="T84" fmla="*/ 79 w 1078"/>
                <a:gd name="T85" fmla="*/ 52 h 991"/>
                <a:gd name="T86" fmla="*/ 83 w 1078"/>
                <a:gd name="T87" fmla="*/ 48 h 991"/>
                <a:gd name="T88" fmla="*/ 84 w 1078"/>
                <a:gd name="T89" fmla="*/ 42 h 991"/>
                <a:gd name="T90" fmla="*/ 81 w 1078"/>
                <a:gd name="T91" fmla="*/ 37 h 991"/>
                <a:gd name="T92" fmla="*/ 77 w 1078"/>
                <a:gd name="T93" fmla="*/ 34 h 991"/>
                <a:gd name="T94" fmla="*/ 73 w 1078"/>
                <a:gd name="T95" fmla="*/ 35 h 991"/>
                <a:gd name="T96" fmla="*/ 70 w 1078"/>
                <a:gd name="T97" fmla="*/ 27 h 991"/>
                <a:gd name="T98" fmla="*/ 70 w 1078"/>
                <a:gd name="T99" fmla="*/ 17 h 9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8"/>
                <a:gd name="T151" fmla="*/ 0 h 991"/>
                <a:gd name="T152" fmla="*/ 1078 w 1078"/>
                <a:gd name="T153" fmla="*/ 991 h 9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8" h="991">
                  <a:moveTo>
                    <a:pt x="926" y="137"/>
                  </a:moveTo>
                  <a:lnTo>
                    <a:pt x="884" y="164"/>
                  </a:lnTo>
                  <a:lnTo>
                    <a:pt x="840" y="181"/>
                  </a:lnTo>
                  <a:lnTo>
                    <a:pt x="790" y="190"/>
                  </a:lnTo>
                  <a:lnTo>
                    <a:pt x="738" y="190"/>
                  </a:lnTo>
                  <a:lnTo>
                    <a:pt x="688" y="181"/>
                  </a:lnTo>
                  <a:lnTo>
                    <a:pt x="644" y="164"/>
                  </a:lnTo>
                  <a:lnTo>
                    <a:pt x="599" y="137"/>
                  </a:lnTo>
                  <a:lnTo>
                    <a:pt x="610" y="108"/>
                  </a:lnTo>
                  <a:lnTo>
                    <a:pt x="607" y="80"/>
                  </a:lnTo>
                  <a:lnTo>
                    <a:pt x="597" y="51"/>
                  </a:lnTo>
                  <a:lnTo>
                    <a:pt x="576" y="27"/>
                  </a:lnTo>
                  <a:lnTo>
                    <a:pt x="549" y="10"/>
                  </a:lnTo>
                  <a:lnTo>
                    <a:pt x="518" y="0"/>
                  </a:lnTo>
                  <a:lnTo>
                    <a:pt x="487" y="0"/>
                  </a:lnTo>
                  <a:lnTo>
                    <a:pt x="455" y="10"/>
                  </a:lnTo>
                  <a:lnTo>
                    <a:pt x="427" y="27"/>
                  </a:lnTo>
                  <a:lnTo>
                    <a:pt x="408" y="51"/>
                  </a:lnTo>
                  <a:lnTo>
                    <a:pt x="398" y="80"/>
                  </a:lnTo>
                  <a:lnTo>
                    <a:pt x="395" y="108"/>
                  </a:lnTo>
                  <a:lnTo>
                    <a:pt x="403" y="137"/>
                  </a:lnTo>
                  <a:lnTo>
                    <a:pt x="353" y="152"/>
                  </a:lnTo>
                  <a:lnTo>
                    <a:pt x="304" y="157"/>
                  </a:lnTo>
                  <a:lnTo>
                    <a:pt x="251" y="159"/>
                  </a:lnTo>
                  <a:lnTo>
                    <a:pt x="199" y="152"/>
                  </a:lnTo>
                  <a:lnTo>
                    <a:pt x="149" y="140"/>
                  </a:lnTo>
                  <a:lnTo>
                    <a:pt x="178" y="178"/>
                  </a:lnTo>
                  <a:lnTo>
                    <a:pt x="196" y="219"/>
                  </a:lnTo>
                  <a:lnTo>
                    <a:pt x="207" y="265"/>
                  </a:lnTo>
                  <a:lnTo>
                    <a:pt x="207" y="313"/>
                  </a:lnTo>
                  <a:lnTo>
                    <a:pt x="196" y="359"/>
                  </a:lnTo>
                  <a:lnTo>
                    <a:pt x="178" y="399"/>
                  </a:lnTo>
                  <a:lnTo>
                    <a:pt x="149" y="440"/>
                  </a:lnTo>
                  <a:lnTo>
                    <a:pt x="118" y="431"/>
                  </a:lnTo>
                  <a:lnTo>
                    <a:pt x="86" y="433"/>
                  </a:lnTo>
                  <a:lnTo>
                    <a:pt x="55" y="443"/>
                  </a:lnTo>
                  <a:lnTo>
                    <a:pt x="29" y="462"/>
                  </a:lnTo>
                  <a:lnTo>
                    <a:pt x="11" y="486"/>
                  </a:lnTo>
                  <a:lnTo>
                    <a:pt x="0" y="515"/>
                  </a:lnTo>
                  <a:lnTo>
                    <a:pt x="0" y="544"/>
                  </a:lnTo>
                  <a:lnTo>
                    <a:pt x="11" y="573"/>
                  </a:lnTo>
                  <a:lnTo>
                    <a:pt x="29" y="599"/>
                  </a:lnTo>
                  <a:lnTo>
                    <a:pt x="55" y="616"/>
                  </a:lnTo>
                  <a:lnTo>
                    <a:pt x="86" y="625"/>
                  </a:lnTo>
                  <a:lnTo>
                    <a:pt x="118" y="628"/>
                  </a:lnTo>
                  <a:lnTo>
                    <a:pt x="149" y="621"/>
                  </a:lnTo>
                  <a:lnTo>
                    <a:pt x="165" y="666"/>
                  </a:lnTo>
                  <a:lnTo>
                    <a:pt x="170" y="712"/>
                  </a:lnTo>
                  <a:lnTo>
                    <a:pt x="173" y="760"/>
                  </a:lnTo>
                  <a:lnTo>
                    <a:pt x="165" y="808"/>
                  </a:lnTo>
                  <a:lnTo>
                    <a:pt x="152" y="854"/>
                  </a:lnTo>
                  <a:lnTo>
                    <a:pt x="194" y="827"/>
                  </a:lnTo>
                  <a:lnTo>
                    <a:pt x="238" y="811"/>
                  </a:lnTo>
                  <a:lnTo>
                    <a:pt x="288" y="801"/>
                  </a:lnTo>
                  <a:lnTo>
                    <a:pt x="340" y="801"/>
                  </a:lnTo>
                  <a:lnTo>
                    <a:pt x="390" y="811"/>
                  </a:lnTo>
                  <a:lnTo>
                    <a:pt x="434" y="827"/>
                  </a:lnTo>
                  <a:lnTo>
                    <a:pt x="479" y="854"/>
                  </a:lnTo>
                  <a:lnTo>
                    <a:pt x="468" y="883"/>
                  </a:lnTo>
                  <a:lnTo>
                    <a:pt x="471" y="912"/>
                  </a:lnTo>
                  <a:lnTo>
                    <a:pt x="481" y="940"/>
                  </a:lnTo>
                  <a:lnTo>
                    <a:pt x="502" y="965"/>
                  </a:lnTo>
                  <a:lnTo>
                    <a:pt x="529" y="981"/>
                  </a:lnTo>
                  <a:lnTo>
                    <a:pt x="560" y="991"/>
                  </a:lnTo>
                  <a:lnTo>
                    <a:pt x="591" y="991"/>
                  </a:lnTo>
                  <a:lnTo>
                    <a:pt x="623" y="981"/>
                  </a:lnTo>
                  <a:lnTo>
                    <a:pt x="651" y="965"/>
                  </a:lnTo>
                  <a:lnTo>
                    <a:pt x="670" y="940"/>
                  </a:lnTo>
                  <a:lnTo>
                    <a:pt x="680" y="912"/>
                  </a:lnTo>
                  <a:lnTo>
                    <a:pt x="683" y="883"/>
                  </a:lnTo>
                  <a:lnTo>
                    <a:pt x="675" y="854"/>
                  </a:lnTo>
                  <a:lnTo>
                    <a:pt x="725" y="839"/>
                  </a:lnTo>
                  <a:lnTo>
                    <a:pt x="774" y="835"/>
                  </a:lnTo>
                  <a:lnTo>
                    <a:pt x="827" y="832"/>
                  </a:lnTo>
                  <a:lnTo>
                    <a:pt x="879" y="839"/>
                  </a:lnTo>
                  <a:lnTo>
                    <a:pt x="929" y="852"/>
                  </a:lnTo>
                  <a:lnTo>
                    <a:pt x="900" y="813"/>
                  </a:lnTo>
                  <a:lnTo>
                    <a:pt x="882" y="772"/>
                  </a:lnTo>
                  <a:lnTo>
                    <a:pt x="871" y="726"/>
                  </a:lnTo>
                  <a:lnTo>
                    <a:pt x="871" y="678"/>
                  </a:lnTo>
                  <a:lnTo>
                    <a:pt x="882" y="633"/>
                  </a:lnTo>
                  <a:lnTo>
                    <a:pt x="900" y="592"/>
                  </a:lnTo>
                  <a:lnTo>
                    <a:pt x="929" y="551"/>
                  </a:lnTo>
                  <a:lnTo>
                    <a:pt x="960" y="561"/>
                  </a:lnTo>
                  <a:lnTo>
                    <a:pt x="992" y="558"/>
                  </a:lnTo>
                  <a:lnTo>
                    <a:pt x="1023" y="549"/>
                  </a:lnTo>
                  <a:lnTo>
                    <a:pt x="1049" y="529"/>
                  </a:lnTo>
                  <a:lnTo>
                    <a:pt x="1067" y="505"/>
                  </a:lnTo>
                  <a:lnTo>
                    <a:pt x="1078" y="476"/>
                  </a:lnTo>
                  <a:lnTo>
                    <a:pt x="1078" y="447"/>
                  </a:lnTo>
                  <a:lnTo>
                    <a:pt x="1067" y="419"/>
                  </a:lnTo>
                  <a:lnTo>
                    <a:pt x="1049" y="392"/>
                  </a:lnTo>
                  <a:lnTo>
                    <a:pt x="1023" y="375"/>
                  </a:lnTo>
                  <a:lnTo>
                    <a:pt x="992" y="366"/>
                  </a:lnTo>
                  <a:lnTo>
                    <a:pt x="960" y="363"/>
                  </a:lnTo>
                  <a:lnTo>
                    <a:pt x="929" y="371"/>
                  </a:lnTo>
                  <a:lnTo>
                    <a:pt x="913" y="325"/>
                  </a:lnTo>
                  <a:lnTo>
                    <a:pt x="908" y="279"/>
                  </a:lnTo>
                  <a:lnTo>
                    <a:pt x="905" y="231"/>
                  </a:lnTo>
                  <a:lnTo>
                    <a:pt x="913" y="183"/>
                  </a:lnTo>
                  <a:lnTo>
                    <a:pt x="926" y="137"/>
                  </a:lnTo>
                  <a:close/>
                </a:path>
              </a:pathLst>
            </a:custGeom>
            <a:solidFill>
              <a:schemeClr val="folHlink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416" name="Rectangle 26"/>
            <p:cNvSpPr>
              <a:spLocks noChangeArrowheads="1"/>
            </p:cNvSpPr>
            <p:nvPr/>
          </p:nvSpPr>
          <p:spPr bwMode="auto">
            <a:xfrm>
              <a:off x="1095" y="1847"/>
              <a:ext cx="26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hu-HU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ERP</a:t>
              </a:r>
              <a:endParaRPr lang="en-GB" sz="11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258" name="Group 152"/>
          <p:cNvGrpSpPr>
            <a:grpSpLocks/>
          </p:cNvGrpSpPr>
          <p:nvPr/>
        </p:nvGrpSpPr>
        <p:grpSpPr bwMode="auto">
          <a:xfrm>
            <a:off x="1763713" y="2276475"/>
            <a:ext cx="7272337" cy="4248150"/>
            <a:chOff x="-3" y="-3"/>
            <a:chExt cx="3381" cy="3918"/>
          </a:xfrm>
        </p:grpSpPr>
        <p:grpSp>
          <p:nvGrpSpPr>
            <p:cNvPr id="53259" name="Group 150"/>
            <p:cNvGrpSpPr>
              <a:grpSpLocks/>
            </p:cNvGrpSpPr>
            <p:nvPr/>
          </p:nvGrpSpPr>
          <p:grpSpPr bwMode="auto">
            <a:xfrm>
              <a:off x="0" y="0"/>
              <a:ext cx="3375" cy="3912"/>
              <a:chOff x="0" y="0"/>
              <a:chExt cx="3375" cy="3912"/>
            </a:xfrm>
          </p:grpSpPr>
          <p:grpSp>
            <p:nvGrpSpPr>
              <p:cNvPr id="53261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484" cy="460"/>
                <a:chOff x="0" y="0"/>
                <a:chExt cx="484" cy="460"/>
              </a:xfrm>
            </p:grpSpPr>
            <p:sp>
              <p:nvSpPr>
                <p:cNvPr id="53397" name="Rectangle 1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428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Feladat-csoport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398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4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262" name="Group 45"/>
              <p:cNvGrpSpPr>
                <a:grpSpLocks/>
              </p:cNvGrpSpPr>
              <p:nvPr/>
            </p:nvGrpSpPr>
            <p:grpSpPr bwMode="auto">
              <a:xfrm>
                <a:off x="484" y="0"/>
                <a:ext cx="1587" cy="460"/>
                <a:chOff x="484" y="0"/>
                <a:chExt cx="1587" cy="460"/>
              </a:xfrm>
            </p:grpSpPr>
            <p:sp>
              <p:nvSpPr>
                <p:cNvPr id="53395" name="Rectangle 13"/>
                <p:cNvSpPr>
                  <a:spLocks noChangeArrowheads="1"/>
                </p:cNvSpPr>
                <p:nvPr/>
              </p:nvSpPr>
              <p:spPr bwMode="auto">
                <a:xfrm>
                  <a:off x="512" y="0"/>
                  <a:ext cx="1531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Angol szóhasználat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396" name="Rectangle 44"/>
                <p:cNvSpPr>
                  <a:spLocks noChangeArrowheads="1"/>
                </p:cNvSpPr>
                <p:nvPr/>
              </p:nvSpPr>
              <p:spPr bwMode="auto">
                <a:xfrm>
                  <a:off x="484" y="0"/>
                  <a:ext cx="1587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263" name="Group 47"/>
              <p:cNvGrpSpPr>
                <a:grpSpLocks/>
              </p:cNvGrpSpPr>
              <p:nvPr/>
            </p:nvGrpSpPr>
            <p:grpSpPr bwMode="auto">
              <a:xfrm>
                <a:off x="2071" y="0"/>
                <a:ext cx="1304" cy="460"/>
                <a:chOff x="2071" y="0"/>
                <a:chExt cx="1304" cy="460"/>
              </a:xfrm>
            </p:grpSpPr>
            <p:sp>
              <p:nvSpPr>
                <p:cNvPr id="53393" name="Rectangle 14"/>
                <p:cNvSpPr>
                  <a:spLocks noChangeArrowheads="1"/>
                </p:cNvSpPr>
                <p:nvPr/>
              </p:nvSpPr>
              <p:spPr bwMode="auto">
                <a:xfrm>
                  <a:off x="2099" y="0"/>
                  <a:ext cx="1248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Magyar megfeleltetés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394" name="Rectangle 46"/>
                <p:cNvSpPr>
                  <a:spLocks noChangeArrowheads="1"/>
                </p:cNvSpPr>
                <p:nvPr/>
              </p:nvSpPr>
              <p:spPr bwMode="auto">
                <a:xfrm>
                  <a:off x="2071" y="0"/>
                  <a:ext cx="1304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264" name="Group 51"/>
              <p:cNvGrpSpPr>
                <a:grpSpLocks/>
              </p:cNvGrpSpPr>
              <p:nvPr/>
            </p:nvGrpSpPr>
            <p:grpSpPr bwMode="auto">
              <a:xfrm>
                <a:off x="0" y="460"/>
                <a:ext cx="484" cy="460"/>
                <a:chOff x="0" y="460"/>
                <a:chExt cx="484" cy="460"/>
              </a:xfrm>
            </p:grpSpPr>
            <p:sp>
              <p:nvSpPr>
                <p:cNvPr id="53389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60"/>
                  <a:ext cx="484" cy="460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90" name="Group 49"/>
                <p:cNvGrpSpPr>
                  <a:grpSpLocks/>
                </p:cNvGrpSpPr>
                <p:nvPr/>
              </p:nvGrpSpPr>
              <p:grpSpPr bwMode="auto">
                <a:xfrm>
                  <a:off x="0" y="460"/>
                  <a:ext cx="484" cy="460"/>
                  <a:chOff x="0" y="460"/>
                  <a:chExt cx="484" cy="460"/>
                </a:xfrm>
              </p:grpSpPr>
              <p:sp>
                <p:nvSpPr>
                  <p:cNvPr id="533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460"/>
                    <a:ext cx="428" cy="460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AM/FM GIS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9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0"/>
                    <a:ext cx="484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65" name="Group 55"/>
              <p:cNvGrpSpPr>
                <a:grpSpLocks/>
              </p:cNvGrpSpPr>
              <p:nvPr/>
            </p:nvGrpSpPr>
            <p:grpSpPr bwMode="auto">
              <a:xfrm>
                <a:off x="484" y="460"/>
                <a:ext cx="1587" cy="460"/>
                <a:chOff x="484" y="460"/>
                <a:chExt cx="1587" cy="460"/>
              </a:xfrm>
            </p:grpSpPr>
            <p:sp>
              <p:nvSpPr>
                <p:cNvPr id="53385" name="Rectangle 54"/>
                <p:cNvSpPr>
                  <a:spLocks noChangeArrowheads="1"/>
                </p:cNvSpPr>
                <p:nvPr/>
              </p:nvSpPr>
              <p:spPr bwMode="auto">
                <a:xfrm>
                  <a:off x="484" y="460"/>
                  <a:ext cx="1587" cy="460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86" name="Group 53"/>
                <p:cNvGrpSpPr>
                  <a:grpSpLocks/>
                </p:cNvGrpSpPr>
                <p:nvPr/>
              </p:nvGrpSpPr>
              <p:grpSpPr bwMode="auto">
                <a:xfrm>
                  <a:off x="484" y="460"/>
                  <a:ext cx="1587" cy="460"/>
                  <a:chOff x="484" y="460"/>
                  <a:chExt cx="1587" cy="460"/>
                </a:xfrm>
              </p:grpSpPr>
              <p:sp>
                <p:nvSpPr>
                  <p:cNvPr id="5338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460"/>
                    <a:ext cx="1531" cy="460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200" b="1">
                        <a:latin typeface="Times New Roman" pitchFamily="18" charset="0"/>
                        <a:cs typeface="Times New Roman" pitchFamily="18" charset="0"/>
                      </a:rPr>
                      <a:t>Automatic Mapping / Facilities Management</a:t>
                    </a:r>
                  </a:p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Geographic Information System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8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460"/>
                    <a:ext cx="158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66" name="Group 59"/>
              <p:cNvGrpSpPr>
                <a:grpSpLocks/>
              </p:cNvGrpSpPr>
              <p:nvPr/>
            </p:nvGrpSpPr>
            <p:grpSpPr bwMode="auto">
              <a:xfrm>
                <a:off x="2071" y="460"/>
                <a:ext cx="1304" cy="460"/>
                <a:chOff x="2071" y="460"/>
                <a:chExt cx="1304" cy="460"/>
              </a:xfrm>
            </p:grpSpPr>
            <p:sp>
              <p:nvSpPr>
                <p:cNvPr id="53381" name="Rectangle 58"/>
                <p:cNvSpPr>
                  <a:spLocks noChangeArrowheads="1"/>
                </p:cNvSpPr>
                <p:nvPr/>
              </p:nvSpPr>
              <p:spPr bwMode="auto">
                <a:xfrm>
                  <a:off x="2071" y="460"/>
                  <a:ext cx="1304" cy="460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82" name="Group 57"/>
                <p:cNvGrpSpPr>
                  <a:grpSpLocks/>
                </p:cNvGrpSpPr>
                <p:nvPr/>
              </p:nvGrpSpPr>
              <p:grpSpPr bwMode="auto">
                <a:xfrm>
                  <a:off x="2071" y="460"/>
                  <a:ext cx="1304" cy="460"/>
                  <a:chOff x="2071" y="460"/>
                  <a:chExt cx="1304" cy="460"/>
                </a:xfrm>
              </p:grpSpPr>
              <p:sp>
                <p:nvSpPr>
                  <p:cNvPr id="5338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460"/>
                    <a:ext cx="1248" cy="460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Térinformatika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8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460"/>
                    <a:ext cx="1304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67" name="Group 63"/>
              <p:cNvGrpSpPr>
                <a:grpSpLocks/>
              </p:cNvGrpSpPr>
              <p:nvPr/>
            </p:nvGrpSpPr>
            <p:grpSpPr bwMode="auto">
              <a:xfrm>
                <a:off x="0" y="920"/>
                <a:ext cx="484" cy="400"/>
                <a:chOff x="0" y="920"/>
                <a:chExt cx="484" cy="400"/>
              </a:xfrm>
            </p:grpSpPr>
            <p:sp>
              <p:nvSpPr>
                <p:cNvPr id="53377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920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78" name="Group 61"/>
                <p:cNvGrpSpPr>
                  <a:grpSpLocks/>
                </p:cNvGrpSpPr>
                <p:nvPr/>
              </p:nvGrpSpPr>
              <p:grpSpPr bwMode="auto">
                <a:xfrm>
                  <a:off x="0" y="920"/>
                  <a:ext cx="484" cy="400"/>
                  <a:chOff x="0" y="920"/>
                  <a:chExt cx="484" cy="400"/>
                </a:xfrm>
              </p:grpSpPr>
              <p:sp>
                <p:nvSpPr>
                  <p:cNvPr id="5337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946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NC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8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0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68" name="Group 67"/>
              <p:cNvGrpSpPr>
                <a:grpSpLocks/>
              </p:cNvGrpSpPr>
              <p:nvPr/>
            </p:nvGrpSpPr>
            <p:grpSpPr bwMode="auto">
              <a:xfrm>
                <a:off x="484" y="920"/>
                <a:ext cx="1587" cy="374"/>
                <a:chOff x="484" y="920"/>
                <a:chExt cx="1587" cy="374"/>
              </a:xfrm>
            </p:grpSpPr>
            <p:sp>
              <p:nvSpPr>
                <p:cNvPr id="53373" name="Rectangle 66"/>
                <p:cNvSpPr>
                  <a:spLocks noChangeArrowheads="1"/>
                </p:cNvSpPr>
                <p:nvPr/>
              </p:nvSpPr>
              <p:spPr bwMode="auto">
                <a:xfrm>
                  <a:off x="484" y="920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74" name="Group 65"/>
                <p:cNvGrpSpPr>
                  <a:grpSpLocks/>
                </p:cNvGrpSpPr>
                <p:nvPr/>
              </p:nvGrpSpPr>
              <p:grpSpPr bwMode="auto">
                <a:xfrm>
                  <a:off x="484" y="920"/>
                  <a:ext cx="1587" cy="374"/>
                  <a:chOff x="484" y="920"/>
                  <a:chExt cx="1587" cy="374"/>
                </a:xfrm>
              </p:grpSpPr>
              <p:sp>
                <p:nvSpPr>
                  <p:cNvPr id="5337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920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Network Calculation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7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920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69" name="Group 71"/>
              <p:cNvGrpSpPr>
                <a:grpSpLocks/>
              </p:cNvGrpSpPr>
              <p:nvPr/>
            </p:nvGrpSpPr>
            <p:grpSpPr bwMode="auto">
              <a:xfrm>
                <a:off x="2071" y="920"/>
                <a:ext cx="1304" cy="374"/>
                <a:chOff x="2071" y="920"/>
                <a:chExt cx="1304" cy="374"/>
              </a:xfrm>
            </p:grpSpPr>
            <p:sp>
              <p:nvSpPr>
                <p:cNvPr id="53369" name="Rectangle 70"/>
                <p:cNvSpPr>
                  <a:spLocks noChangeArrowheads="1"/>
                </p:cNvSpPr>
                <p:nvPr/>
              </p:nvSpPr>
              <p:spPr bwMode="auto">
                <a:xfrm>
                  <a:off x="2071" y="920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70" name="Group 69"/>
                <p:cNvGrpSpPr>
                  <a:grpSpLocks/>
                </p:cNvGrpSpPr>
                <p:nvPr/>
              </p:nvGrpSpPr>
              <p:grpSpPr bwMode="auto">
                <a:xfrm>
                  <a:off x="2071" y="920"/>
                  <a:ext cx="1304" cy="374"/>
                  <a:chOff x="2071" y="920"/>
                  <a:chExt cx="1304" cy="374"/>
                </a:xfrm>
              </p:grpSpPr>
              <p:sp>
                <p:nvSpPr>
                  <p:cNvPr id="5337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920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Hálózatszámítás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7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920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0" name="Group 75"/>
              <p:cNvGrpSpPr>
                <a:grpSpLocks/>
              </p:cNvGrpSpPr>
              <p:nvPr/>
            </p:nvGrpSpPr>
            <p:grpSpPr bwMode="auto">
              <a:xfrm>
                <a:off x="0" y="1294"/>
                <a:ext cx="484" cy="374"/>
                <a:chOff x="0" y="1294"/>
                <a:chExt cx="484" cy="374"/>
              </a:xfrm>
            </p:grpSpPr>
            <p:sp>
              <p:nvSpPr>
                <p:cNvPr id="53365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294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66" name="Group 73"/>
                <p:cNvGrpSpPr>
                  <a:grpSpLocks/>
                </p:cNvGrpSpPr>
                <p:nvPr/>
              </p:nvGrpSpPr>
              <p:grpSpPr bwMode="auto">
                <a:xfrm>
                  <a:off x="0" y="1294"/>
                  <a:ext cx="484" cy="374"/>
                  <a:chOff x="0" y="1294"/>
                  <a:chExt cx="484" cy="374"/>
                </a:xfrm>
              </p:grpSpPr>
              <p:sp>
                <p:nvSpPr>
                  <p:cNvPr id="5336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294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SCADA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6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94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1" name="Group 79"/>
              <p:cNvGrpSpPr>
                <a:grpSpLocks/>
              </p:cNvGrpSpPr>
              <p:nvPr/>
            </p:nvGrpSpPr>
            <p:grpSpPr bwMode="auto">
              <a:xfrm>
                <a:off x="484" y="1294"/>
                <a:ext cx="1587" cy="374"/>
                <a:chOff x="484" y="1294"/>
                <a:chExt cx="1587" cy="374"/>
              </a:xfrm>
            </p:grpSpPr>
            <p:sp>
              <p:nvSpPr>
                <p:cNvPr id="53361" name="Rectangle 78"/>
                <p:cNvSpPr>
                  <a:spLocks noChangeArrowheads="1"/>
                </p:cNvSpPr>
                <p:nvPr/>
              </p:nvSpPr>
              <p:spPr bwMode="auto">
                <a:xfrm>
                  <a:off x="484" y="1294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62" name="Group 77"/>
                <p:cNvGrpSpPr>
                  <a:grpSpLocks/>
                </p:cNvGrpSpPr>
                <p:nvPr/>
              </p:nvGrpSpPr>
              <p:grpSpPr bwMode="auto">
                <a:xfrm>
                  <a:off x="484" y="1294"/>
                  <a:ext cx="1587" cy="374"/>
                  <a:chOff x="484" y="1294"/>
                  <a:chExt cx="1587" cy="374"/>
                </a:xfrm>
              </p:grpSpPr>
              <p:sp>
                <p:nvSpPr>
                  <p:cNvPr id="5336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1294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Supervisory Control and Data Acquisition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6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1294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2" name="Group 83"/>
              <p:cNvGrpSpPr>
                <a:grpSpLocks/>
              </p:cNvGrpSpPr>
              <p:nvPr/>
            </p:nvGrpSpPr>
            <p:grpSpPr bwMode="auto">
              <a:xfrm>
                <a:off x="2071" y="1294"/>
                <a:ext cx="1304" cy="374"/>
                <a:chOff x="2071" y="1294"/>
                <a:chExt cx="1304" cy="374"/>
              </a:xfrm>
            </p:grpSpPr>
            <p:sp>
              <p:nvSpPr>
                <p:cNvPr id="53357" name="Rectangle 82"/>
                <p:cNvSpPr>
                  <a:spLocks noChangeArrowheads="1"/>
                </p:cNvSpPr>
                <p:nvPr/>
              </p:nvSpPr>
              <p:spPr bwMode="auto">
                <a:xfrm>
                  <a:off x="2071" y="1294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58" name="Group 81"/>
                <p:cNvGrpSpPr>
                  <a:grpSpLocks/>
                </p:cNvGrpSpPr>
                <p:nvPr/>
              </p:nvGrpSpPr>
              <p:grpSpPr bwMode="auto">
                <a:xfrm>
                  <a:off x="2071" y="1294"/>
                  <a:ext cx="1304" cy="374"/>
                  <a:chOff x="2071" y="1294"/>
                  <a:chExt cx="1304" cy="374"/>
                </a:xfrm>
              </p:grpSpPr>
              <p:sp>
                <p:nvSpPr>
                  <p:cNvPr id="5335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1294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Technológia folyamatirányítás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6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1294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3" name="Group 87"/>
              <p:cNvGrpSpPr>
                <a:grpSpLocks/>
              </p:cNvGrpSpPr>
              <p:nvPr/>
            </p:nvGrpSpPr>
            <p:grpSpPr bwMode="auto">
              <a:xfrm>
                <a:off x="0" y="1668"/>
                <a:ext cx="484" cy="374"/>
                <a:chOff x="0" y="1668"/>
                <a:chExt cx="484" cy="374"/>
              </a:xfrm>
            </p:grpSpPr>
            <p:sp>
              <p:nvSpPr>
                <p:cNvPr id="53353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1668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54" name="Group 85"/>
                <p:cNvGrpSpPr>
                  <a:grpSpLocks/>
                </p:cNvGrpSpPr>
                <p:nvPr/>
              </p:nvGrpSpPr>
              <p:grpSpPr bwMode="auto">
                <a:xfrm>
                  <a:off x="0" y="1668"/>
                  <a:ext cx="484" cy="374"/>
                  <a:chOff x="0" y="1668"/>
                  <a:chExt cx="484" cy="374"/>
                </a:xfrm>
              </p:grpSpPr>
              <p:sp>
                <p:nvSpPr>
                  <p:cNvPr id="5335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68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LIS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5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68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4" name="Group 91"/>
              <p:cNvGrpSpPr>
                <a:grpSpLocks/>
              </p:cNvGrpSpPr>
              <p:nvPr/>
            </p:nvGrpSpPr>
            <p:grpSpPr bwMode="auto">
              <a:xfrm>
                <a:off x="484" y="1668"/>
                <a:ext cx="1587" cy="374"/>
                <a:chOff x="484" y="1668"/>
                <a:chExt cx="1587" cy="374"/>
              </a:xfrm>
            </p:grpSpPr>
            <p:sp>
              <p:nvSpPr>
                <p:cNvPr id="53349" name="Rectangle 90"/>
                <p:cNvSpPr>
                  <a:spLocks noChangeArrowheads="1"/>
                </p:cNvSpPr>
                <p:nvPr/>
              </p:nvSpPr>
              <p:spPr bwMode="auto">
                <a:xfrm>
                  <a:off x="484" y="1668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50" name="Group 89"/>
                <p:cNvGrpSpPr>
                  <a:grpSpLocks/>
                </p:cNvGrpSpPr>
                <p:nvPr/>
              </p:nvGrpSpPr>
              <p:grpSpPr bwMode="auto">
                <a:xfrm>
                  <a:off x="484" y="1668"/>
                  <a:ext cx="1587" cy="374"/>
                  <a:chOff x="484" y="1668"/>
                  <a:chExt cx="1587" cy="374"/>
                </a:xfrm>
              </p:grpSpPr>
              <p:sp>
                <p:nvSpPr>
                  <p:cNvPr id="5335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1668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Laboratory Information System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5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1668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5" name="Group 95"/>
              <p:cNvGrpSpPr>
                <a:grpSpLocks/>
              </p:cNvGrpSpPr>
              <p:nvPr/>
            </p:nvGrpSpPr>
            <p:grpSpPr bwMode="auto">
              <a:xfrm>
                <a:off x="2071" y="1668"/>
                <a:ext cx="1304" cy="374"/>
                <a:chOff x="2071" y="1668"/>
                <a:chExt cx="1304" cy="374"/>
              </a:xfrm>
            </p:grpSpPr>
            <p:sp>
              <p:nvSpPr>
                <p:cNvPr id="53345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1" y="1668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46" name="Group 93"/>
                <p:cNvGrpSpPr>
                  <a:grpSpLocks/>
                </p:cNvGrpSpPr>
                <p:nvPr/>
              </p:nvGrpSpPr>
              <p:grpSpPr bwMode="auto">
                <a:xfrm>
                  <a:off x="2071" y="1668"/>
                  <a:ext cx="1304" cy="374"/>
                  <a:chOff x="2071" y="1668"/>
                  <a:chExt cx="1304" cy="374"/>
                </a:xfrm>
              </p:grpSpPr>
              <p:sp>
                <p:nvSpPr>
                  <p:cNvPr id="5334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1668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Laboratóriumi vízminőség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4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1668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6" name="Group 99"/>
              <p:cNvGrpSpPr>
                <a:grpSpLocks/>
              </p:cNvGrpSpPr>
              <p:nvPr/>
            </p:nvGrpSpPr>
            <p:grpSpPr bwMode="auto">
              <a:xfrm>
                <a:off x="0" y="2042"/>
                <a:ext cx="484" cy="374"/>
                <a:chOff x="0" y="2042"/>
                <a:chExt cx="484" cy="374"/>
              </a:xfrm>
            </p:grpSpPr>
            <p:sp>
              <p:nvSpPr>
                <p:cNvPr id="53341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2042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42" name="Group 97"/>
                <p:cNvGrpSpPr>
                  <a:grpSpLocks/>
                </p:cNvGrpSpPr>
                <p:nvPr/>
              </p:nvGrpSpPr>
              <p:grpSpPr bwMode="auto">
                <a:xfrm>
                  <a:off x="0" y="2042"/>
                  <a:ext cx="484" cy="374"/>
                  <a:chOff x="0" y="2042"/>
                  <a:chExt cx="484" cy="374"/>
                </a:xfrm>
              </p:grpSpPr>
              <p:sp>
                <p:nvSpPr>
                  <p:cNvPr id="5334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042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CIS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4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42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7" name="Group 103"/>
              <p:cNvGrpSpPr>
                <a:grpSpLocks/>
              </p:cNvGrpSpPr>
              <p:nvPr/>
            </p:nvGrpSpPr>
            <p:grpSpPr bwMode="auto">
              <a:xfrm>
                <a:off x="484" y="2042"/>
                <a:ext cx="1587" cy="374"/>
                <a:chOff x="484" y="2042"/>
                <a:chExt cx="1587" cy="374"/>
              </a:xfrm>
            </p:grpSpPr>
            <p:sp>
              <p:nvSpPr>
                <p:cNvPr id="53337" name="Rectangle 102"/>
                <p:cNvSpPr>
                  <a:spLocks noChangeArrowheads="1"/>
                </p:cNvSpPr>
                <p:nvPr/>
              </p:nvSpPr>
              <p:spPr bwMode="auto">
                <a:xfrm>
                  <a:off x="484" y="2042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38" name="Group 101"/>
                <p:cNvGrpSpPr>
                  <a:grpSpLocks/>
                </p:cNvGrpSpPr>
                <p:nvPr/>
              </p:nvGrpSpPr>
              <p:grpSpPr bwMode="auto">
                <a:xfrm>
                  <a:off x="484" y="2042"/>
                  <a:ext cx="1587" cy="374"/>
                  <a:chOff x="484" y="2042"/>
                  <a:chExt cx="1587" cy="374"/>
                </a:xfrm>
              </p:grpSpPr>
              <p:sp>
                <p:nvSpPr>
                  <p:cNvPr id="5333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2042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Customer Information System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4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2042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8" name="Group 107"/>
              <p:cNvGrpSpPr>
                <a:grpSpLocks/>
              </p:cNvGrpSpPr>
              <p:nvPr/>
            </p:nvGrpSpPr>
            <p:grpSpPr bwMode="auto">
              <a:xfrm>
                <a:off x="2071" y="2042"/>
                <a:ext cx="1304" cy="374"/>
                <a:chOff x="2071" y="2042"/>
                <a:chExt cx="1304" cy="374"/>
              </a:xfrm>
            </p:grpSpPr>
            <p:sp>
              <p:nvSpPr>
                <p:cNvPr id="5333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071" y="2042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34" name="Group 105"/>
                <p:cNvGrpSpPr>
                  <a:grpSpLocks/>
                </p:cNvGrpSpPr>
                <p:nvPr/>
              </p:nvGrpSpPr>
              <p:grpSpPr bwMode="auto">
                <a:xfrm>
                  <a:off x="2071" y="2042"/>
                  <a:ext cx="1304" cy="374"/>
                  <a:chOff x="2071" y="2042"/>
                  <a:chExt cx="1304" cy="374"/>
                </a:xfrm>
              </p:grpSpPr>
              <p:sp>
                <p:nvSpPr>
                  <p:cNvPr id="5333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2042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Fogyasztói kapcsolatok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3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042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79" name="Group 111"/>
              <p:cNvGrpSpPr>
                <a:grpSpLocks/>
              </p:cNvGrpSpPr>
              <p:nvPr/>
            </p:nvGrpSpPr>
            <p:grpSpPr bwMode="auto">
              <a:xfrm>
                <a:off x="0" y="2416"/>
                <a:ext cx="484" cy="374"/>
                <a:chOff x="0" y="2416"/>
                <a:chExt cx="484" cy="374"/>
              </a:xfrm>
            </p:grpSpPr>
            <p:sp>
              <p:nvSpPr>
                <p:cNvPr id="53329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2416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30" name="Group 109"/>
                <p:cNvGrpSpPr>
                  <a:grpSpLocks/>
                </p:cNvGrpSpPr>
                <p:nvPr/>
              </p:nvGrpSpPr>
              <p:grpSpPr bwMode="auto">
                <a:xfrm>
                  <a:off x="0" y="2416"/>
                  <a:ext cx="484" cy="374"/>
                  <a:chOff x="0" y="2416"/>
                  <a:chExt cx="484" cy="374"/>
                </a:xfrm>
              </p:grpSpPr>
              <p:sp>
                <p:nvSpPr>
                  <p:cNvPr id="533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416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WMS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16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0" name="Group 115"/>
              <p:cNvGrpSpPr>
                <a:grpSpLocks/>
              </p:cNvGrpSpPr>
              <p:nvPr/>
            </p:nvGrpSpPr>
            <p:grpSpPr bwMode="auto">
              <a:xfrm>
                <a:off x="484" y="2416"/>
                <a:ext cx="1587" cy="374"/>
                <a:chOff x="484" y="2416"/>
                <a:chExt cx="1587" cy="374"/>
              </a:xfrm>
            </p:grpSpPr>
            <p:sp>
              <p:nvSpPr>
                <p:cNvPr id="5332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4" y="2416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26" name="Group 113"/>
                <p:cNvGrpSpPr>
                  <a:grpSpLocks/>
                </p:cNvGrpSpPr>
                <p:nvPr/>
              </p:nvGrpSpPr>
              <p:grpSpPr bwMode="auto">
                <a:xfrm>
                  <a:off x="484" y="2416"/>
                  <a:ext cx="1587" cy="374"/>
                  <a:chOff x="484" y="2416"/>
                  <a:chExt cx="1587" cy="374"/>
                </a:xfrm>
              </p:grpSpPr>
              <p:sp>
                <p:nvSpPr>
                  <p:cNvPr id="533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2416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Work Management System (workflow)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2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2416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1" name="Group 119"/>
              <p:cNvGrpSpPr>
                <a:grpSpLocks/>
              </p:cNvGrpSpPr>
              <p:nvPr/>
            </p:nvGrpSpPr>
            <p:grpSpPr bwMode="auto">
              <a:xfrm>
                <a:off x="2071" y="2416"/>
                <a:ext cx="1304" cy="374"/>
                <a:chOff x="2071" y="2416"/>
                <a:chExt cx="1304" cy="374"/>
              </a:xfrm>
            </p:grpSpPr>
            <p:sp>
              <p:nvSpPr>
                <p:cNvPr id="5332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071" y="2416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22" name="Group 117"/>
                <p:cNvGrpSpPr>
                  <a:grpSpLocks/>
                </p:cNvGrpSpPr>
                <p:nvPr/>
              </p:nvGrpSpPr>
              <p:grpSpPr bwMode="auto">
                <a:xfrm>
                  <a:off x="2071" y="2416"/>
                  <a:ext cx="1304" cy="374"/>
                  <a:chOff x="2071" y="2416"/>
                  <a:chExt cx="1304" cy="374"/>
                </a:xfrm>
              </p:grpSpPr>
              <p:sp>
                <p:nvSpPr>
                  <p:cNvPr id="5332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2416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Munkafolyamatok szervezése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2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416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2" name="Group 123"/>
              <p:cNvGrpSpPr>
                <a:grpSpLocks/>
              </p:cNvGrpSpPr>
              <p:nvPr/>
            </p:nvGrpSpPr>
            <p:grpSpPr bwMode="auto">
              <a:xfrm>
                <a:off x="0" y="2790"/>
                <a:ext cx="484" cy="374"/>
                <a:chOff x="0" y="2790"/>
                <a:chExt cx="484" cy="374"/>
              </a:xfrm>
            </p:grpSpPr>
            <p:sp>
              <p:nvSpPr>
                <p:cNvPr id="53317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2790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18" name="Group 121"/>
                <p:cNvGrpSpPr>
                  <a:grpSpLocks/>
                </p:cNvGrpSpPr>
                <p:nvPr/>
              </p:nvGrpSpPr>
              <p:grpSpPr bwMode="auto">
                <a:xfrm>
                  <a:off x="0" y="2790"/>
                  <a:ext cx="484" cy="374"/>
                  <a:chOff x="0" y="2790"/>
                  <a:chExt cx="484" cy="374"/>
                </a:xfrm>
              </p:grpSpPr>
              <p:sp>
                <p:nvSpPr>
                  <p:cNvPr id="5331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790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ERP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2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790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3" name="Group 127"/>
              <p:cNvGrpSpPr>
                <a:grpSpLocks/>
              </p:cNvGrpSpPr>
              <p:nvPr/>
            </p:nvGrpSpPr>
            <p:grpSpPr bwMode="auto">
              <a:xfrm>
                <a:off x="484" y="2790"/>
                <a:ext cx="1587" cy="374"/>
                <a:chOff x="484" y="2790"/>
                <a:chExt cx="1587" cy="374"/>
              </a:xfrm>
            </p:grpSpPr>
            <p:sp>
              <p:nvSpPr>
                <p:cNvPr id="53313" name="Rectangle 126"/>
                <p:cNvSpPr>
                  <a:spLocks noChangeArrowheads="1"/>
                </p:cNvSpPr>
                <p:nvPr/>
              </p:nvSpPr>
              <p:spPr bwMode="auto">
                <a:xfrm>
                  <a:off x="484" y="2790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14" name="Group 125"/>
                <p:cNvGrpSpPr>
                  <a:grpSpLocks/>
                </p:cNvGrpSpPr>
                <p:nvPr/>
              </p:nvGrpSpPr>
              <p:grpSpPr bwMode="auto">
                <a:xfrm>
                  <a:off x="484" y="2790"/>
                  <a:ext cx="1587" cy="374"/>
                  <a:chOff x="484" y="2790"/>
                  <a:chExt cx="1587" cy="374"/>
                </a:xfrm>
              </p:grpSpPr>
              <p:sp>
                <p:nvSpPr>
                  <p:cNvPr id="5331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2790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Enterprise Resource Planning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1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2790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4" name="Group 131"/>
              <p:cNvGrpSpPr>
                <a:grpSpLocks/>
              </p:cNvGrpSpPr>
              <p:nvPr/>
            </p:nvGrpSpPr>
            <p:grpSpPr bwMode="auto">
              <a:xfrm>
                <a:off x="2071" y="2790"/>
                <a:ext cx="1304" cy="374"/>
                <a:chOff x="2071" y="2790"/>
                <a:chExt cx="1304" cy="374"/>
              </a:xfrm>
            </p:grpSpPr>
            <p:sp>
              <p:nvSpPr>
                <p:cNvPr id="53309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71" y="2790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10" name="Group 129"/>
                <p:cNvGrpSpPr>
                  <a:grpSpLocks/>
                </p:cNvGrpSpPr>
                <p:nvPr/>
              </p:nvGrpSpPr>
              <p:grpSpPr bwMode="auto">
                <a:xfrm>
                  <a:off x="2071" y="2790"/>
                  <a:ext cx="1304" cy="374"/>
                  <a:chOff x="2071" y="2790"/>
                  <a:chExt cx="1304" cy="374"/>
                </a:xfrm>
              </p:grpSpPr>
              <p:sp>
                <p:nvSpPr>
                  <p:cNvPr id="5331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2790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Vállalati erőforrás tervezés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1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790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5" name="Group 135"/>
              <p:cNvGrpSpPr>
                <a:grpSpLocks/>
              </p:cNvGrpSpPr>
              <p:nvPr/>
            </p:nvGrpSpPr>
            <p:grpSpPr bwMode="auto">
              <a:xfrm>
                <a:off x="0" y="3164"/>
                <a:ext cx="484" cy="374"/>
                <a:chOff x="0" y="3164"/>
                <a:chExt cx="484" cy="374"/>
              </a:xfrm>
            </p:grpSpPr>
            <p:sp>
              <p:nvSpPr>
                <p:cNvPr id="53305" name="Rectangle 134"/>
                <p:cNvSpPr>
                  <a:spLocks noChangeArrowheads="1"/>
                </p:cNvSpPr>
                <p:nvPr/>
              </p:nvSpPr>
              <p:spPr bwMode="auto">
                <a:xfrm>
                  <a:off x="0" y="3164"/>
                  <a:ext cx="48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06" name="Group 133"/>
                <p:cNvGrpSpPr>
                  <a:grpSpLocks/>
                </p:cNvGrpSpPr>
                <p:nvPr/>
              </p:nvGrpSpPr>
              <p:grpSpPr bwMode="auto">
                <a:xfrm>
                  <a:off x="0" y="3164"/>
                  <a:ext cx="484" cy="374"/>
                  <a:chOff x="0" y="3164"/>
                  <a:chExt cx="484" cy="374"/>
                </a:xfrm>
              </p:grpSpPr>
              <p:sp>
                <p:nvSpPr>
                  <p:cNvPr id="5330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164"/>
                    <a:ext cx="42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Office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0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64"/>
                    <a:ext cx="48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6" name="Group 139"/>
              <p:cNvGrpSpPr>
                <a:grpSpLocks/>
              </p:cNvGrpSpPr>
              <p:nvPr/>
            </p:nvGrpSpPr>
            <p:grpSpPr bwMode="auto">
              <a:xfrm>
                <a:off x="484" y="3164"/>
                <a:ext cx="1587" cy="374"/>
                <a:chOff x="484" y="3164"/>
                <a:chExt cx="1587" cy="374"/>
              </a:xfrm>
            </p:grpSpPr>
            <p:sp>
              <p:nvSpPr>
                <p:cNvPr id="53301" name="Rectangle 138"/>
                <p:cNvSpPr>
                  <a:spLocks noChangeArrowheads="1"/>
                </p:cNvSpPr>
                <p:nvPr/>
              </p:nvSpPr>
              <p:spPr bwMode="auto">
                <a:xfrm>
                  <a:off x="484" y="3164"/>
                  <a:ext cx="1587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302" name="Group 137"/>
                <p:cNvGrpSpPr>
                  <a:grpSpLocks/>
                </p:cNvGrpSpPr>
                <p:nvPr/>
              </p:nvGrpSpPr>
              <p:grpSpPr bwMode="auto">
                <a:xfrm>
                  <a:off x="484" y="3164"/>
                  <a:ext cx="1587" cy="374"/>
                  <a:chOff x="484" y="3164"/>
                  <a:chExt cx="1587" cy="374"/>
                </a:xfrm>
              </p:grpSpPr>
              <p:sp>
                <p:nvSpPr>
                  <p:cNvPr id="5330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3164"/>
                    <a:ext cx="1531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Office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0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3164"/>
                    <a:ext cx="158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7" name="Group 143"/>
              <p:cNvGrpSpPr>
                <a:grpSpLocks/>
              </p:cNvGrpSpPr>
              <p:nvPr/>
            </p:nvGrpSpPr>
            <p:grpSpPr bwMode="auto">
              <a:xfrm>
                <a:off x="2071" y="3164"/>
                <a:ext cx="1304" cy="374"/>
                <a:chOff x="2071" y="3164"/>
                <a:chExt cx="1304" cy="374"/>
              </a:xfrm>
            </p:grpSpPr>
            <p:sp>
              <p:nvSpPr>
                <p:cNvPr id="5329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071" y="3164"/>
                  <a:ext cx="1304" cy="37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3298" name="Group 141"/>
                <p:cNvGrpSpPr>
                  <a:grpSpLocks/>
                </p:cNvGrpSpPr>
                <p:nvPr/>
              </p:nvGrpSpPr>
              <p:grpSpPr bwMode="auto">
                <a:xfrm>
                  <a:off x="2071" y="3164"/>
                  <a:ext cx="1304" cy="374"/>
                  <a:chOff x="2071" y="3164"/>
                  <a:chExt cx="1304" cy="374"/>
                </a:xfrm>
              </p:grpSpPr>
              <p:sp>
                <p:nvSpPr>
                  <p:cNvPr id="5329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099" y="3164"/>
                    <a:ext cx="1248" cy="37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just" eaLnBrk="0" hangingPunct="0"/>
                    <a:r>
                      <a:rPr lang="hu-HU" sz="1400" b="1">
                        <a:latin typeface="Times New Roman" pitchFamily="18" charset="0"/>
                        <a:cs typeface="Times New Roman" pitchFamily="18" charset="0"/>
                      </a:rPr>
                      <a:t>Irodatechnika</a:t>
                    </a:r>
                  </a:p>
                  <a:p>
                    <a:pPr algn="just" eaLnBrk="0" hangingPunct="0"/>
                    <a:endParaRPr lang="hu-HU" sz="14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30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164"/>
                    <a:ext cx="1304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hu-HU" sz="2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3288" name="Group 145"/>
              <p:cNvGrpSpPr>
                <a:grpSpLocks/>
              </p:cNvGrpSpPr>
              <p:nvPr/>
            </p:nvGrpSpPr>
            <p:grpSpPr bwMode="auto">
              <a:xfrm>
                <a:off x="0" y="3538"/>
                <a:ext cx="484" cy="374"/>
                <a:chOff x="0" y="3538"/>
                <a:chExt cx="484" cy="374"/>
              </a:xfrm>
            </p:grpSpPr>
            <p:sp>
              <p:nvSpPr>
                <p:cNvPr id="53295" name="Rectangle 39"/>
                <p:cNvSpPr>
                  <a:spLocks noChangeArrowheads="1"/>
                </p:cNvSpPr>
                <p:nvPr/>
              </p:nvSpPr>
              <p:spPr bwMode="auto">
                <a:xfrm>
                  <a:off x="28" y="3538"/>
                  <a:ext cx="428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BP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296" name="Rectangle 144"/>
                <p:cNvSpPr>
                  <a:spLocks noChangeArrowheads="1"/>
                </p:cNvSpPr>
                <p:nvPr/>
              </p:nvSpPr>
              <p:spPr bwMode="auto">
                <a:xfrm>
                  <a:off x="0" y="3538"/>
                  <a:ext cx="48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289" name="Group 147"/>
              <p:cNvGrpSpPr>
                <a:grpSpLocks/>
              </p:cNvGrpSpPr>
              <p:nvPr/>
            </p:nvGrpSpPr>
            <p:grpSpPr bwMode="auto">
              <a:xfrm>
                <a:off x="484" y="3538"/>
                <a:ext cx="1587" cy="374"/>
                <a:chOff x="484" y="3538"/>
                <a:chExt cx="1587" cy="374"/>
              </a:xfrm>
            </p:grpSpPr>
            <p:sp>
              <p:nvSpPr>
                <p:cNvPr id="53293" name="Rectangle 40"/>
                <p:cNvSpPr>
                  <a:spLocks noChangeArrowheads="1"/>
                </p:cNvSpPr>
                <p:nvPr/>
              </p:nvSpPr>
              <p:spPr bwMode="auto">
                <a:xfrm>
                  <a:off x="512" y="3538"/>
                  <a:ext cx="1531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Business Processes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29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84" y="3538"/>
                  <a:ext cx="1587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290" name="Group 149"/>
              <p:cNvGrpSpPr>
                <a:grpSpLocks/>
              </p:cNvGrpSpPr>
              <p:nvPr/>
            </p:nvGrpSpPr>
            <p:grpSpPr bwMode="auto">
              <a:xfrm>
                <a:off x="2071" y="3538"/>
                <a:ext cx="1304" cy="374"/>
                <a:chOff x="2071" y="3538"/>
                <a:chExt cx="1304" cy="374"/>
              </a:xfrm>
            </p:grpSpPr>
            <p:sp>
              <p:nvSpPr>
                <p:cNvPr id="53291" name="Rectangle 41"/>
                <p:cNvSpPr>
                  <a:spLocks noChangeArrowheads="1"/>
                </p:cNvSpPr>
                <p:nvPr/>
              </p:nvSpPr>
              <p:spPr bwMode="auto">
                <a:xfrm>
                  <a:off x="2099" y="3538"/>
                  <a:ext cx="1248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hu-HU" sz="1400" b="1">
                      <a:latin typeface="Times New Roman" pitchFamily="18" charset="0"/>
                      <a:cs typeface="Times New Roman" pitchFamily="18" charset="0"/>
                    </a:rPr>
                    <a:t>Üzleti folyamatok</a:t>
                  </a:r>
                </a:p>
                <a:p>
                  <a:pPr algn="just" eaLnBrk="0" hangingPunct="0"/>
                  <a:endParaRPr lang="hu-HU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29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071" y="3538"/>
                  <a:ext cx="130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u-HU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3260" name="Rectangle 151"/>
            <p:cNvSpPr>
              <a:spLocks noChangeArrowheads="1"/>
            </p:cNvSpPr>
            <p:nvPr/>
          </p:nvSpPr>
          <p:spPr bwMode="auto">
            <a:xfrm>
              <a:off x="-3" y="-3"/>
              <a:ext cx="3381" cy="39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hu-H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4278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96908288-EC9C-4D07-BA6B-058C7E40DF1B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25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Információs rendszerek </a:t>
            </a:r>
            <a:r>
              <a:rPr lang="hu-HU" sz="2000" b="1" dirty="0">
                <a:latin typeface="Georgia" pitchFamily="18" charset="0"/>
                <a:ea typeface="+mj-ea"/>
                <a:cs typeface="+mj-cs"/>
              </a:rPr>
              <a:t>(kialakulása)</a:t>
            </a:r>
          </a:p>
        </p:txBody>
      </p:sp>
      <p:pic>
        <p:nvPicPr>
          <p:cNvPr id="54281" name="Picture 2" descr="D:\DOKUMENTUMOK_D\A 140 éves Fővárosi Vízművek\A kész anyagok\Képek\Számítástech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125538"/>
            <a:ext cx="67786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99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2544E09C-9775-4A99-A9DB-8BBC7969D582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26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Gazdaságirányítási rendszerek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1476375" y="2060575"/>
          <a:ext cx="6742113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Picture" r:id="rId4" imgW="4858269" imgH="2628433" progId="Word.Picture.8">
                  <p:embed/>
                </p:oleObj>
              </mc:Choice>
              <mc:Fallback>
                <p:oleObj name="Picture" r:id="rId4" imgW="4858269" imgH="262843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060575"/>
                        <a:ext cx="6742113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Szövegdoboz 11"/>
          <p:cNvSpPr txBox="1">
            <a:spLocks noChangeArrowheads="1"/>
          </p:cNvSpPr>
          <p:nvPr/>
        </p:nvSpPr>
        <p:spPr bwMode="auto">
          <a:xfrm>
            <a:off x="250825" y="1341438"/>
            <a:ext cx="2665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>
                <a:latin typeface="Times New Roman" pitchFamily="18" charset="0"/>
                <a:cs typeface="Times New Roman" pitchFamily="18" charset="0"/>
              </a:rPr>
              <a:t>A SAP moduljai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529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AB8B100-2A9E-4169-B169-BBB2F2DDA780}" type="slidenum">
              <a:rPr lang="hu-HU" sz="1600" b="1">
                <a:latin typeface="Georgia" pitchFamily="18" charset="0"/>
              </a:rPr>
              <a:pPr algn="r" eaLnBrk="1" hangingPunct="1"/>
              <a:t>27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530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530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Minőségbiztosítás: ISO</a:t>
            </a:r>
          </a:p>
        </p:txBody>
      </p:sp>
      <p:sp>
        <p:nvSpPr>
          <p:cNvPr id="5530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55306" name="Group 89"/>
          <p:cNvGrpSpPr>
            <a:grpSpLocks/>
          </p:cNvGrpSpPr>
          <p:nvPr/>
        </p:nvGrpSpPr>
        <p:grpSpPr bwMode="auto">
          <a:xfrm>
            <a:off x="206375" y="1250950"/>
            <a:ext cx="8529638" cy="2178050"/>
            <a:chOff x="182" y="1529"/>
            <a:chExt cx="5373" cy="1372"/>
          </a:xfrm>
        </p:grpSpPr>
        <p:sp>
          <p:nvSpPr>
            <p:cNvPr id="55311" name="Freeform 90"/>
            <p:cNvSpPr>
              <a:spLocks/>
            </p:cNvSpPr>
            <p:nvPr/>
          </p:nvSpPr>
          <p:spPr bwMode="auto">
            <a:xfrm>
              <a:off x="465" y="1538"/>
              <a:ext cx="5081" cy="1142"/>
            </a:xfrm>
            <a:custGeom>
              <a:avLst/>
              <a:gdLst>
                <a:gd name="T0" fmla="*/ 4897 w 5081"/>
                <a:gd name="T1" fmla="*/ 0 h 1142"/>
                <a:gd name="T2" fmla="*/ 0 w 5081"/>
                <a:gd name="T3" fmla="*/ 0 h 1142"/>
                <a:gd name="T4" fmla="*/ 184 w 5081"/>
                <a:gd name="T5" fmla="*/ 570 h 1142"/>
                <a:gd name="T6" fmla="*/ 0 w 5081"/>
                <a:gd name="T7" fmla="*/ 1142 h 1142"/>
                <a:gd name="T8" fmla="*/ 4897 w 5081"/>
                <a:gd name="T9" fmla="*/ 1142 h 1142"/>
                <a:gd name="T10" fmla="*/ 5081 w 5081"/>
                <a:gd name="T11" fmla="*/ 570 h 1142"/>
                <a:gd name="T12" fmla="*/ 4897 w 5081"/>
                <a:gd name="T13" fmla="*/ 0 h 1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1"/>
                <a:gd name="T22" fmla="*/ 0 h 1142"/>
                <a:gd name="T23" fmla="*/ 5081 w 5081"/>
                <a:gd name="T24" fmla="*/ 1142 h 1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1" h="1142">
                  <a:moveTo>
                    <a:pt x="4897" y="0"/>
                  </a:moveTo>
                  <a:lnTo>
                    <a:pt x="0" y="0"/>
                  </a:lnTo>
                  <a:lnTo>
                    <a:pt x="184" y="570"/>
                  </a:lnTo>
                  <a:lnTo>
                    <a:pt x="0" y="1142"/>
                  </a:lnTo>
                  <a:lnTo>
                    <a:pt x="4897" y="1142"/>
                  </a:lnTo>
                  <a:lnTo>
                    <a:pt x="5081" y="570"/>
                  </a:lnTo>
                  <a:lnTo>
                    <a:pt x="4897" y="0"/>
                  </a:lnTo>
                  <a:close/>
                </a:path>
              </a:pathLst>
            </a:custGeom>
            <a:solidFill>
              <a:srgbClr val="4D4D4D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2" name="Freeform 91"/>
            <p:cNvSpPr>
              <a:spLocks noEditPoints="1"/>
            </p:cNvSpPr>
            <p:nvPr/>
          </p:nvSpPr>
          <p:spPr bwMode="auto">
            <a:xfrm>
              <a:off x="453" y="1529"/>
              <a:ext cx="5102" cy="1160"/>
            </a:xfrm>
            <a:custGeom>
              <a:avLst/>
              <a:gdLst>
                <a:gd name="T0" fmla="*/ 12 w 5102"/>
                <a:gd name="T1" fmla="*/ 0 h 1160"/>
                <a:gd name="T2" fmla="*/ 0 w 5102"/>
                <a:gd name="T3" fmla="*/ 0 h 1160"/>
                <a:gd name="T4" fmla="*/ 4 w 5102"/>
                <a:gd name="T5" fmla="*/ 12 h 1160"/>
                <a:gd name="T6" fmla="*/ 189 w 5102"/>
                <a:gd name="T7" fmla="*/ 582 h 1160"/>
                <a:gd name="T8" fmla="*/ 196 w 5102"/>
                <a:gd name="T9" fmla="*/ 579 h 1160"/>
                <a:gd name="T10" fmla="*/ 189 w 5102"/>
                <a:gd name="T11" fmla="*/ 577 h 1160"/>
                <a:gd name="T12" fmla="*/ 4 w 5102"/>
                <a:gd name="T13" fmla="*/ 1148 h 1160"/>
                <a:gd name="T14" fmla="*/ 0 w 5102"/>
                <a:gd name="T15" fmla="*/ 1160 h 1160"/>
                <a:gd name="T16" fmla="*/ 12 w 5102"/>
                <a:gd name="T17" fmla="*/ 1160 h 1160"/>
                <a:gd name="T18" fmla="*/ 4909 w 5102"/>
                <a:gd name="T19" fmla="*/ 1160 h 1160"/>
                <a:gd name="T20" fmla="*/ 4913 w 5102"/>
                <a:gd name="T21" fmla="*/ 1160 h 1160"/>
                <a:gd name="T22" fmla="*/ 4916 w 5102"/>
                <a:gd name="T23" fmla="*/ 1153 h 1160"/>
                <a:gd name="T24" fmla="*/ 5101 w 5102"/>
                <a:gd name="T25" fmla="*/ 582 h 1160"/>
                <a:gd name="T26" fmla="*/ 5102 w 5102"/>
                <a:gd name="T27" fmla="*/ 579 h 1160"/>
                <a:gd name="T28" fmla="*/ 5101 w 5102"/>
                <a:gd name="T29" fmla="*/ 577 h 1160"/>
                <a:gd name="T30" fmla="*/ 4916 w 5102"/>
                <a:gd name="T31" fmla="*/ 5 h 1160"/>
                <a:gd name="T32" fmla="*/ 4913 w 5102"/>
                <a:gd name="T33" fmla="*/ 0 h 1160"/>
                <a:gd name="T34" fmla="*/ 4909 w 5102"/>
                <a:gd name="T35" fmla="*/ 0 h 1160"/>
                <a:gd name="T36" fmla="*/ 12 w 5102"/>
                <a:gd name="T37" fmla="*/ 0 h 1160"/>
                <a:gd name="T38" fmla="*/ 4909 w 5102"/>
                <a:gd name="T39" fmla="*/ 17 h 1160"/>
                <a:gd name="T40" fmla="*/ 4909 w 5102"/>
                <a:gd name="T41" fmla="*/ 9 h 1160"/>
                <a:gd name="T42" fmla="*/ 4901 w 5102"/>
                <a:gd name="T43" fmla="*/ 12 h 1160"/>
                <a:gd name="T44" fmla="*/ 5086 w 5102"/>
                <a:gd name="T45" fmla="*/ 582 h 1160"/>
                <a:gd name="T46" fmla="*/ 5093 w 5102"/>
                <a:gd name="T47" fmla="*/ 579 h 1160"/>
                <a:gd name="T48" fmla="*/ 5086 w 5102"/>
                <a:gd name="T49" fmla="*/ 577 h 1160"/>
                <a:gd name="T50" fmla="*/ 4901 w 5102"/>
                <a:gd name="T51" fmla="*/ 1148 h 1160"/>
                <a:gd name="T52" fmla="*/ 4909 w 5102"/>
                <a:gd name="T53" fmla="*/ 1151 h 1160"/>
                <a:gd name="T54" fmla="*/ 4909 w 5102"/>
                <a:gd name="T55" fmla="*/ 1142 h 1160"/>
                <a:gd name="T56" fmla="*/ 12 w 5102"/>
                <a:gd name="T57" fmla="*/ 1142 h 1160"/>
                <a:gd name="T58" fmla="*/ 12 w 5102"/>
                <a:gd name="T59" fmla="*/ 1151 h 1160"/>
                <a:gd name="T60" fmla="*/ 19 w 5102"/>
                <a:gd name="T61" fmla="*/ 1153 h 1160"/>
                <a:gd name="T62" fmla="*/ 204 w 5102"/>
                <a:gd name="T63" fmla="*/ 582 h 1160"/>
                <a:gd name="T64" fmla="*/ 205 w 5102"/>
                <a:gd name="T65" fmla="*/ 579 h 1160"/>
                <a:gd name="T66" fmla="*/ 204 w 5102"/>
                <a:gd name="T67" fmla="*/ 577 h 1160"/>
                <a:gd name="T68" fmla="*/ 19 w 5102"/>
                <a:gd name="T69" fmla="*/ 5 h 1160"/>
                <a:gd name="T70" fmla="*/ 12 w 5102"/>
                <a:gd name="T71" fmla="*/ 9 h 1160"/>
                <a:gd name="T72" fmla="*/ 12 w 5102"/>
                <a:gd name="T73" fmla="*/ 17 h 1160"/>
                <a:gd name="T74" fmla="*/ 4909 w 5102"/>
                <a:gd name="T75" fmla="*/ 17 h 1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02"/>
                <a:gd name="T115" fmla="*/ 0 h 1160"/>
                <a:gd name="T116" fmla="*/ 5102 w 5102"/>
                <a:gd name="T117" fmla="*/ 1160 h 11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02" h="1160">
                  <a:moveTo>
                    <a:pt x="12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89" y="582"/>
                  </a:lnTo>
                  <a:lnTo>
                    <a:pt x="196" y="579"/>
                  </a:lnTo>
                  <a:lnTo>
                    <a:pt x="189" y="577"/>
                  </a:lnTo>
                  <a:lnTo>
                    <a:pt x="4" y="1148"/>
                  </a:lnTo>
                  <a:lnTo>
                    <a:pt x="0" y="1160"/>
                  </a:lnTo>
                  <a:lnTo>
                    <a:pt x="12" y="1160"/>
                  </a:lnTo>
                  <a:lnTo>
                    <a:pt x="4909" y="1160"/>
                  </a:lnTo>
                  <a:lnTo>
                    <a:pt x="4913" y="1160"/>
                  </a:lnTo>
                  <a:lnTo>
                    <a:pt x="4916" y="1153"/>
                  </a:lnTo>
                  <a:lnTo>
                    <a:pt x="5101" y="582"/>
                  </a:lnTo>
                  <a:lnTo>
                    <a:pt x="5102" y="579"/>
                  </a:lnTo>
                  <a:lnTo>
                    <a:pt x="5101" y="577"/>
                  </a:lnTo>
                  <a:lnTo>
                    <a:pt x="4916" y="5"/>
                  </a:lnTo>
                  <a:lnTo>
                    <a:pt x="4913" y="0"/>
                  </a:lnTo>
                  <a:lnTo>
                    <a:pt x="4909" y="0"/>
                  </a:lnTo>
                  <a:lnTo>
                    <a:pt x="12" y="0"/>
                  </a:lnTo>
                  <a:close/>
                  <a:moveTo>
                    <a:pt x="4909" y="17"/>
                  </a:moveTo>
                  <a:lnTo>
                    <a:pt x="4909" y="9"/>
                  </a:lnTo>
                  <a:lnTo>
                    <a:pt x="4901" y="12"/>
                  </a:lnTo>
                  <a:lnTo>
                    <a:pt x="5086" y="582"/>
                  </a:lnTo>
                  <a:lnTo>
                    <a:pt x="5093" y="579"/>
                  </a:lnTo>
                  <a:lnTo>
                    <a:pt x="5086" y="577"/>
                  </a:lnTo>
                  <a:lnTo>
                    <a:pt x="4901" y="1148"/>
                  </a:lnTo>
                  <a:lnTo>
                    <a:pt x="4909" y="1151"/>
                  </a:lnTo>
                  <a:lnTo>
                    <a:pt x="4909" y="1142"/>
                  </a:lnTo>
                  <a:lnTo>
                    <a:pt x="12" y="1142"/>
                  </a:lnTo>
                  <a:lnTo>
                    <a:pt x="12" y="1151"/>
                  </a:lnTo>
                  <a:lnTo>
                    <a:pt x="19" y="1153"/>
                  </a:lnTo>
                  <a:lnTo>
                    <a:pt x="204" y="582"/>
                  </a:lnTo>
                  <a:lnTo>
                    <a:pt x="205" y="579"/>
                  </a:lnTo>
                  <a:lnTo>
                    <a:pt x="204" y="577"/>
                  </a:lnTo>
                  <a:lnTo>
                    <a:pt x="19" y="5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4909" y="1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3" name="Freeform 92"/>
            <p:cNvSpPr>
              <a:spLocks/>
            </p:cNvSpPr>
            <p:nvPr/>
          </p:nvSpPr>
          <p:spPr bwMode="auto">
            <a:xfrm>
              <a:off x="4510" y="1797"/>
              <a:ext cx="975" cy="1072"/>
            </a:xfrm>
            <a:custGeom>
              <a:avLst/>
              <a:gdLst>
                <a:gd name="T0" fmla="*/ 816 w 975"/>
                <a:gd name="T1" fmla="*/ 0 h 1072"/>
                <a:gd name="T2" fmla="*/ 0 w 975"/>
                <a:gd name="T3" fmla="*/ 0 h 1072"/>
                <a:gd name="T4" fmla="*/ 160 w 975"/>
                <a:gd name="T5" fmla="*/ 536 h 1072"/>
                <a:gd name="T6" fmla="*/ 0 w 975"/>
                <a:gd name="T7" fmla="*/ 1072 h 1072"/>
                <a:gd name="T8" fmla="*/ 816 w 975"/>
                <a:gd name="T9" fmla="*/ 1072 h 1072"/>
                <a:gd name="T10" fmla="*/ 975 w 975"/>
                <a:gd name="T11" fmla="*/ 536 h 1072"/>
                <a:gd name="T12" fmla="*/ 816 w 975"/>
                <a:gd name="T13" fmla="*/ 0 h 10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5"/>
                <a:gd name="T22" fmla="*/ 0 h 1072"/>
                <a:gd name="T23" fmla="*/ 975 w 975"/>
                <a:gd name="T24" fmla="*/ 1072 h 10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5" h="1072">
                  <a:moveTo>
                    <a:pt x="816" y="0"/>
                  </a:moveTo>
                  <a:lnTo>
                    <a:pt x="0" y="0"/>
                  </a:lnTo>
                  <a:lnTo>
                    <a:pt x="160" y="536"/>
                  </a:lnTo>
                  <a:lnTo>
                    <a:pt x="0" y="1072"/>
                  </a:lnTo>
                  <a:lnTo>
                    <a:pt x="816" y="1072"/>
                  </a:lnTo>
                  <a:lnTo>
                    <a:pt x="975" y="536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4" name="Freeform 93"/>
            <p:cNvSpPr>
              <a:spLocks noEditPoints="1"/>
            </p:cNvSpPr>
            <p:nvPr/>
          </p:nvSpPr>
          <p:spPr bwMode="auto">
            <a:xfrm>
              <a:off x="4500" y="1810"/>
              <a:ext cx="994" cy="1091"/>
            </a:xfrm>
            <a:custGeom>
              <a:avLst/>
              <a:gdLst>
                <a:gd name="T0" fmla="*/ 10 w 994"/>
                <a:gd name="T1" fmla="*/ 0 h 1091"/>
                <a:gd name="T2" fmla="*/ 0 w 994"/>
                <a:gd name="T3" fmla="*/ 0 h 1091"/>
                <a:gd name="T4" fmla="*/ 4 w 994"/>
                <a:gd name="T5" fmla="*/ 13 h 1091"/>
                <a:gd name="T6" fmla="*/ 162 w 994"/>
                <a:gd name="T7" fmla="*/ 548 h 1091"/>
                <a:gd name="T8" fmla="*/ 170 w 994"/>
                <a:gd name="T9" fmla="*/ 547 h 1091"/>
                <a:gd name="T10" fmla="*/ 162 w 994"/>
                <a:gd name="T11" fmla="*/ 543 h 1091"/>
                <a:gd name="T12" fmla="*/ 4 w 994"/>
                <a:gd name="T13" fmla="*/ 1079 h 1091"/>
                <a:gd name="T14" fmla="*/ 0 w 994"/>
                <a:gd name="T15" fmla="*/ 1091 h 1091"/>
                <a:gd name="T16" fmla="*/ 10 w 994"/>
                <a:gd name="T17" fmla="*/ 1091 h 1091"/>
                <a:gd name="T18" fmla="*/ 826 w 994"/>
                <a:gd name="T19" fmla="*/ 1091 h 1091"/>
                <a:gd name="T20" fmla="*/ 831 w 994"/>
                <a:gd name="T21" fmla="*/ 1091 h 1091"/>
                <a:gd name="T22" fmla="*/ 834 w 994"/>
                <a:gd name="T23" fmla="*/ 1086 h 1091"/>
                <a:gd name="T24" fmla="*/ 992 w 994"/>
                <a:gd name="T25" fmla="*/ 548 h 1091"/>
                <a:gd name="T26" fmla="*/ 994 w 994"/>
                <a:gd name="T27" fmla="*/ 547 h 1091"/>
                <a:gd name="T28" fmla="*/ 992 w 994"/>
                <a:gd name="T29" fmla="*/ 543 h 1091"/>
                <a:gd name="T30" fmla="*/ 834 w 994"/>
                <a:gd name="T31" fmla="*/ 7 h 1091"/>
                <a:gd name="T32" fmla="*/ 831 w 994"/>
                <a:gd name="T33" fmla="*/ 0 h 1091"/>
                <a:gd name="T34" fmla="*/ 826 w 994"/>
                <a:gd name="T35" fmla="*/ 0 h 1091"/>
                <a:gd name="T36" fmla="*/ 10 w 994"/>
                <a:gd name="T37" fmla="*/ 0 h 1091"/>
                <a:gd name="T38" fmla="*/ 826 w 994"/>
                <a:gd name="T39" fmla="*/ 19 h 1091"/>
                <a:gd name="T40" fmla="*/ 826 w 994"/>
                <a:gd name="T41" fmla="*/ 11 h 1091"/>
                <a:gd name="T42" fmla="*/ 821 w 994"/>
                <a:gd name="T43" fmla="*/ 13 h 1091"/>
                <a:gd name="T44" fmla="*/ 979 w 994"/>
                <a:gd name="T45" fmla="*/ 548 h 1091"/>
                <a:gd name="T46" fmla="*/ 985 w 994"/>
                <a:gd name="T47" fmla="*/ 547 h 1091"/>
                <a:gd name="T48" fmla="*/ 979 w 994"/>
                <a:gd name="T49" fmla="*/ 543 h 1091"/>
                <a:gd name="T50" fmla="*/ 821 w 994"/>
                <a:gd name="T51" fmla="*/ 1079 h 1091"/>
                <a:gd name="T52" fmla="*/ 826 w 994"/>
                <a:gd name="T53" fmla="*/ 1083 h 1091"/>
                <a:gd name="T54" fmla="*/ 826 w 994"/>
                <a:gd name="T55" fmla="*/ 1074 h 1091"/>
                <a:gd name="T56" fmla="*/ 10 w 994"/>
                <a:gd name="T57" fmla="*/ 1074 h 1091"/>
                <a:gd name="T58" fmla="*/ 10 w 994"/>
                <a:gd name="T59" fmla="*/ 1083 h 1091"/>
                <a:gd name="T60" fmla="*/ 19 w 994"/>
                <a:gd name="T61" fmla="*/ 1086 h 1091"/>
                <a:gd name="T62" fmla="*/ 177 w 994"/>
                <a:gd name="T63" fmla="*/ 548 h 1091"/>
                <a:gd name="T64" fmla="*/ 178 w 994"/>
                <a:gd name="T65" fmla="*/ 547 h 1091"/>
                <a:gd name="T66" fmla="*/ 177 w 994"/>
                <a:gd name="T67" fmla="*/ 543 h 1091"/>
                <a:gd name="T68" fmla="*/ 19 w 994"/>
                <a:gd name="T69" fmla="*/ 7 h 1091"/>
                <a:gd name="T70" fmla="*/ 10 w 994"/>
                <a:gd name="T71" fmla="*/ 11 h 1091"/>
                <a:gd name="T72" fmla="*/ 10 w 994"/>
                <a:gd name="T73" fmla="*/ 19 h 1091"/>
                <a:gd name="T74" fmla="*/ 826 w 994"/>
                <a:gd name="T75" fmla="*/ 19 h 10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4"/>
                <a:gd name="T115" fmla="*/ 0 h 1091"/>
                <a:gd name="T116" fmla="*/ 994 w 994"/>
                <a:gd name="T117" fmla="*/ 1091 h 10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4" h="1091">
                  <a:moveTo>
                    <a:pt x="10" y="0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162" y="548"/>
                  </a:lnTo>
                  <a:lnTo>
                    <a:pt x="170" y="547"/>
                  </a:lnTo>
                  <a:lnTo>
                    <a:pt x="162" y="543"/>
                  </a:lnTo>
                  <a:lnTo>
                    <a:pt x="4" y="1079"/>
                  </a:lnTo>
                  <a:lnTo>
                    <a:pt x="0" y="1091"/>
                  </a:lnTo>
                  <a:lnTo>
                    <a:pt x="10" y="1091"/>
                  </a:lnTo>
                  <a:lnTo>
                    <a:pt x="826" y="1091"/>
                  </a:lnTo>
                  <a:lnTo>
                    <a:pt x="831" y="1091"/>
                  </a:lnTo>
                  <a:lnTo>
                    <a:pt x="834" y="1086"/>
                  </a:lnTo>
                  <a:lnTo>
                    <a:pt x="992" y="548"/>
                  </a:lnTo>
                  <a:lnTo>
                    <a:pt x="994" y="547"/>
                  </a:lnTo>
                  <a:lnTo>
                    <a:pt x="992" y="543"/>
                  </a:lnTo>
                  <a:lnTo>
                    <a:pt x="834" y="7"/>
                  </a:lnTo>
                  <a:lnTo>
                    <a:pt x="831" y="0"/>
                  </a:lnTo>
                  <a:lnTo>
                    <a:pt x="826" y="0"/>
                  </a:lnTo>
                  <a:lnTo>
                    <a:pt x="10" y="0"/>
                  </a:lnTo>
                  <a:close/>
                  <a:moveTo>
                    <a:pt x="826" y="19"/>
                  </a:moveTo>
                  <a:lnTo>
                    <a:pt x="826" y="11"/>
                  </a:lnTo>
                  <a:lnTo>
                    <a:pt x="821" y="13"/>
                  </a:lnTo>
                  <a:lnTo>
                    <a:pt x="979" y="548"/>
                  </a:lnTo>
                  <a:lnTo>
                    <a:pt x="985" y="547"/>
                  </a:lnTo>
                  <a:lnTo>
                    <a:pt x="979" y="543"/>
                  </a:lnTo>
                  <a:lnTo>
                    <a:pt x="821" y="1079"/>
                  </a:lnTo>
                  <a:lnTo>
                    <a:pt x="826" y="1083"/>
                  </a:lnTo>
                  <a:lnTo>
                    <a:pt x="826" y="1074"/>
                  </a:lnTo>
                  <a:lnTo>
                    <a:pt x="10" y="1074"/>
                  </a:lnTo>
                  <a:lnTo>
                    <a:pt x="10" y="1083"/>
                  </a:lnTo>
                  <a:lnTo>
                    <a:pt x="19" y="1086"/>
                  </a:lnTo>
                  <a:lnTo>
                    <a:pt x="177" y="548"/>
                  </a:lnTo>
                  <a:lnTo>
                    <a:pt x="178" y="547"/>
                  </a:lnTo>
                  <a:lnTo>
                    <a:pt x="177" y="543"/>
                  </a:lnTo>
                  <a:lnTo>
                    <a:pt x="19" y="7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826" y="19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5" name="Rectangle 94"/>
            <p:cNvSpPr>
              <a:spLocks noChangeArrowheads="1"/>
            </p:cNvSpPr>
            <p:nvPr/>
          </p:nvSpPr>
          <p:spPr bwMode="auto">
            <a:xfrm>
              <a:off x="2086" y="1586"/>
              <a:ext cx="148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16" name="Rectangle 95"/>
            <p:cNvSpPr>
              <a:spLocks noChangeArrowheads="1"/>
            </p:cNvSpPr>
            <p:nvPr/>
          </p:nvSpPr>
          <p:spPr bwMode="auto">
            <a:xfrm>
              <a:off x="2001" y="1589"/>
              <a:ext cx="15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FFFFFF"/>
                  </a:solidFill>
                </a:rPr>
                <a:t>VÍZSZOLGÁLTATÁS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17" name="Freeform 96"/>
            <p:cNvSpPr>
              <a:spLocks/>
            </p:cNvSpPr>
            <p:nvPr/>
          </p:nvSpPr>
          <p:spPr bwMode="auto">
            <a:xfrm>
              <a:off x="193" y="1816"/>
              <a:ext cx="974" cy="1072"/>
            </a:xfrm>
            <a:custGeom>
              <a:avLst/>
              <a:gdLst>
                <a:gd name="T0" fmla="*/ 816 w 974"/>
                <a:gd name="T1" fmla="*/ 0 h 1072"/>
                <a:gd name="T2" fmla="*/ 0 w 974"/>
                <a:gd name="T3" fmla="*/ 0 h 1072"/>
                <a:gd name="T4" fmla="*/ 159 w 974"/>
                <a:gd name="T5" fmla="*/ 536 h 1072"/>
                <a:gd name="T6" fmla="*/ 0 w 974"/>
                <a:gd name="T7" fmla="*/ 1072 h 1072"/>
                <a:gd name="T8" fmla="*/ 816 w 974"/>
                <a:gd name="T9" fmla="*/ 1072 h 1072"/>
                <a:gd name="T10" fmla="*/ 974 w 974"/>
                <a:gd name="T11" fmla="*/ 536 h 1072"/>
                <a:gd name="T12" fmla="*/ 816 w 974"/>
                <a:gd name="T13" fmla="*/ 0 h 10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4"/>
                <a:gd name="T22" fmla="*/ 0 h 1072"/>
                <a:gd name="T23" fmla="*/ 974 w 974"/>
                <a:gd name="T24" fmla="*/ 1072 h 10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4" h="1072">
                  <a:moveTo>
                    <a:pt x="816" y="0"/>
                  </a:moveTo>
                  <a:lnTo>
                    <a:pt x="0" y="0"/>
                  </a:lnTo>
                  <a:lnTo>
                    <a:pt x="159" y="536"/>
                  </a:lnTo>
                  <a:lnTo>
                    <a:pt x="0" y="1072"/>
                  </a:lnTo>
                  <a:lnTo>
                    <a:pt x="816" y="1072"/>
                  </a:lnTo>
                  <a:lnTo>
                    <a:pt x="974" y="536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777777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8" name="Freeform 97"/>
            <p:cNvSpPr>
              <a:spLocks noEditPoints="1"/>
            </p:cNvSpPr>
            <p:nvPr/>
          </p:nvSpPr>
          <p:spPr bwMode="auto">
            <a:xfrm>
              <a:off x="182" y="1805"/>
              <a:ext cx="994" cy="1091"/>
            </a:xfrm>
            <a:custGeom>
              <a:avLst/>
              <a:gdLst>
                <a:gd name="T0" fmla="*/ 10 w 994"/>
                <a:gd name="T1" fmla="*/ 0 h 1091"/>
                <a:gd name="T2" fmla="*/ 0 w 994"/>
                <a:gd name="T3" fmla="*/ 0 h 1091"/>
                <a:gd name="T4" fmla="*/ 4 w 994"/>
                <a:gd name="T5" fmla="*/ 13 h 1091"/>
                <a:gd name="T6" fmla="*/ 162 w 994"/>
                <a:gd name="T7" fmla="*/ 548 h 1091"/>
                <a:gd name="T8" fmla="*/ 170 w 994"/>
                <a:gd name="T9" fmla="*/ 547 h 1091"/>
                <a:gd name="T10" fmla="*/ 162 w 994"/>
                <a:gd name="T11" fmla="*/ 543 h 1091"/>
                <a:gd name="T12" fmla="*/ 4 w 994"/>
                <a:gd name="T13" fmla="*/ 1081 h 1091"/>
                <a:gd name="T14" fmla="*/ 0 w 994"/>
                <a:gd name="T15" fmla="*/ 1091 h 1091"/>
                <a:gd name="T16" fmla="*/ 10 w 994"/>
                <a:gd name="T17" fmla="*/ 1091 h 1091"/>
                <a:gd name="T18" fmla="*/ 827 w 994"/>
                <a:gd name="T19" fmla="*/ 1091 h 1091"/>
                <a:gd name="T20" fmla="*/ 831 w 994"/>
                <a:gd name="T21" fmla="*/ 1091 h 1091"/>
                <a:gd name="T22" fmla="*/ 834 w 994"/>
                <a:gd name="T23" fmla="*/ 1086 h 1091"/>
                <a:gd name="T24" fmla="*/ 992 w 994"/>
                <a:gd name="T25" fmla="*/ 548 h 1091"/>
                <a:gd name="T26" fmla="*/ 994 w 994"/>
                <a:gd name="T27" fmla="*/ 547 h 1091"/>
                <a:gd name="T28" fmla="*/ 992 w 994"/>
                <a:gd name="T29" fmla="*/ 543 h 1091"/>
                <a:gd name="T30" fmla="*/ 834 w 994"/>
                <a:gd name="T31" fmla="*/ 7 h 1091"/>
                <a:gd name="T32" fmla="*/ 831 w 994"/>
                <a:gd name="T33" fmla="*/ 0 h 1091"/>
                <a:gd name="T34" fmla="*/ 827 w 994"/>
                <a:gd name="T35" fmla="*/ 0 h 1091"/>
                <a:gd name="T36" fmla="*/ 10 w 994"/>
                <a:gd name="T37" fmla="*/ 0 h 1091"/>
                <a:gd name="T38" fmla="*/ 827 w 994"/>
                <a:gd name="T39" fmla="*/ 19 h 1091"/>
                <a:gd name="T40" fmla="*/ 827 w 994"/>
                <a:gd name="T41" fmla="*/ 11 h 1091"/>
                <a:gd name="T42" fmla="*/ 821 w 994"/>
                <a:gd name="T43" fmla="*/ 13 h 1091"/>
                <a:gd name="T44" fmla="*/ 979 w 994"/>
                <a:gd name="T45" fmla="*/ 548 h 1091"/>
                <a:gd name="T46" fmla="*/ 985 w 994"/>
                <a:gd name="T47" fmla="*/ 547 h 1091"/>
                <a:gd name="T48" fmla="*/ 979 w 994"/>
                <a:gd name="T49" fmla="*/ 543 h 1091"/>
                <a:gd name="T50" fmla="*/ 821 w 994"/>
                <a:gd name="T51" fmla="*/ 1081 h 1091"/>
                <a:gd name="T52" fmla="*/ 827 w 994"/>
                <a:gd name="T53" fmla="*/ 1083 h 1091"/>
                <a:gd name="T54" fmla="*/ 827 w 994"/>
                <a:gd name="T55" fmla="*/ 1074 h 1091"/>
                <a:gd name="T56" fmla="*/ 10 w 994"/>
                <a:gd name="T57" fmla="*/ 1074 h 1091"/>
                <a:gd name="T58" fmla="*/ 10 w 994"/>
                <a:gd name="T59" fmla="*/ 1083 h 1091"/>
                <a:gd name="T60" fmla="*/ 19 w 994"/>
                <a:gd name="T61" fmla="*/ 1086 h 1091"/>
                <a:gd name="T62" fmla="*/ 177 w 994"/>
                <a:gd name="T63" fmla="*/ 548 h 1091"/>
                <a:gd name="T64" fmla="*/ 179 w 994"/>
                <a:gd name="T65" fmla="*/ 547 h 1091"/>
                <a:gd name="T66" fmla="*/ 177 w 994"/>
                <a:gd name="T67" fmla="*/ 543 h 1091"/>
                <a:gd name="T68" fmla="*/ 19 w 994"/>
                <a:gd name="T69" fmla="*/ 7 h 1091"/>
                <a:gd name="T70" fmla="*/ 10 w 994"/>
                <a:gd name="T71" fmla="*/ 11 h 1091"/>
                <a:gd name="T72" fmla="*/ 10 w 994"/>
                <a:gd name="T73" fmla="*/ 19 h 1091"/>
                <a:gd name="T74" fmla="*/ 827 w 994"/>
                <a:gd name="T75" fmla="*/ 19 h 10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4"/>
                <a:gd name="T115" fmla="*/ 0 h 1091"/>
                <a:gd name="T116" fmla="*/ 994 w 994"/>
                <a:gd name="T117" fmla="*/ 1091 h 10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4" h="1091">
                  <a:moveTo>
                    <a:pt x="10" y="0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162" y="548"/>
                  </a:lnTo>
                  <a:lnTo>
                    <a:pt x="170" y="547"/>
                  </a:lnTo>
                  <a:lnTo>
                    <a:pt x="162" y="543"/>
                  </a:lnTo>
                  <a:lnTo>
                    <a:pt x="4" y="1081"/>
                  </a:lnTo>
                  <a:lnTo>
                    <a:pt x="0" y="1091"/>
                  </a:lnTo>
                  <a:lnTo>
                    <a:pt x="10" y="1091"/>
                  </a:lnTo>
                  <a:lnTo>
                    <a:pt x="827" y="1091"/>
                  </a:lnTo>
                  <a:lnTo>
                    <a:pt x="831" y="1091"/>
                  </a:lnTo>
                  <a:lnTo>
                    <a:pt x="834" y="1086"/>
                  </a:lnTo>
                  <a:lnTo>
                    <a:pt x="992" y="548"/>
                  </a:lnTo>
                  <a:lnTo>
                    <a:pt x="994" y="547"/>
                  </a:lnTo>
                  <a:lnTo>
                    <a:pt x="992" y="543"/>
                  </a:lnTo>
                  <a:lnTo>
                    <a:pt x="834" y="7"/>
                  </a:lnTo>
                  <a:lnTo>
                    <a:pt x="831" y="0"/>
                  </a:lnTo>
                  <a:lnTo>
                    <a:pt x="827" y="0"/>
                  </a:lnTo>
                  <a:lnTo>
                    <a:pt x="10" y="0"/>
                  </a:lnTo>
                  <a:close/>
                  <a:moveTo>
                    <a:pt x="827" y="19"/>
                  </a:moveTo>
                  <a:lnTo>
                    <a:pt x="827" y="11"/>
                  </a:lnTo>
                  <a:lnTo>
                    <a:pt x="821" y="13"/>
                  </a:lnTo>
                  <a:lnTo>
                    <a:pt x="979" y="548"/>
                  </a:lnTo>
                  <a:lnTo>
                    <a:pt x="985" y="547"/>
                  </a:lnTo>
                  <a:lnTo>
                    <a:pt x="979" y="543"/>
                  </a:lnTo>
                  <a:lnTo>
                    <a:pt x="821" y="1081"/>
                  </a:lnTo>
                  <a:lnTo>
                    <a:pt x="827" y="1083"/>
                  </a:lnTo>
                  <a:lnTo>
                    <a:pt x="827" y="1074"/>
                  </a:lnTo>
                  <a:lnTo>
                    <a:pt x="10" y="1074"/>
                  </a:lnTo>
                  <a:lnTo>
                    <a:pt x="10" y="1083"/>
                  </a:lnTo>
                  <a:lnTo>
                    <a:pt x="19" y="1086"/>
                  </a:lnTo>
                  <a:lnTo>
                    <a:pt x="177" y="548"/>
                  </a:lnTo>
                  <a:lnTo>
                    <a:pt x="179" y="547"/>
                  </a:lnTo>
                  <a:lnTo>
                    <a:pt x="177" y="543"/>
                  </a:lnTo>
                  <a:lnTo>
                    <a:pt x="19" y="7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827" y="19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19" name="Rectangle 98"/>
            <p:cNvSpPr>
              <a:spLocks noChangeArrowheads="1"/>
            </p:cNvSpPr>
            <p:nvPr/>
          </p:nvSpPr>
          <p:spPr bwMode="auto">
            <a:xfrm>
              <a:off x="538" y="2099"/>
              <a:ext cx="27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20" name="Rectangle 99"/>
            <p:cNvSpPr>
              <a:spLocks noChangeArrowheads="1"/>
            </p:cNvSpPr>
            <p:nvPr/>
          </p:nvSpPr>
          <p:spPr bwMode="auto">
            <a:xfrm>
              <a:off x="548" y="2103"/>
              <a:ext cx="2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chemeClr val="bg1"/>
                  </a:solidFill>
                </a:rPr>
                <a:t>Víz-</a:t>
              </a:r>
              <a:endParaRPr lang="en-GB" sz="2000" b="1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55321" name="Rectangle 100"/>
            <p:cNvSpPr>
              <a:spLocks noChangeArrowheads="1"/>
            </p:cNvSpPr>
            <p:nvPr/>
          </p:nvSpPr>
          <p:spPr bwMode="auto">
            <a:xfrm>
              <a:off x="259" y="2272"/>
              <a:ext cx="8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22" name="Rectangle 101"/>
            <p:cNvSpPr>
              <a:spLocks noChangeArrowheads="1"/>
            </p:cNvSpPr>
            <p:nvPr/>
          </p:nvSpPr>
          <p:spPr bwMode="auto">
            <a:xfrm>
              <a:off x="517" y="2276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chemeClr val="bg1"/>
                  </a:solidFill>
                </a:rPr>
                <a:t>igény</a:t>
              </a:r>
              <a:endParaRPr lang="en-GB" sz="2000" b="1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55323" name="Rectangle 102"/>
            <p:cNvSpPr>
              <a:spLocks noChangeArrowheads="1"/>
            </p:cNvSpPr>
            <p:nvPr/>
          </p:nvSpPr>
          <p:spPr bwMode="auto">
            <a:xfrm>
              <a:off x="334" y="2443"/>
              <a:ext cx="68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24" name="Rectangle 103"/>
            <p:cNvSpPr>
              <a:spLocks noChangeArrowheads="1"/>
            </p:cNvSpPr>
            <p:nvPr/>
          </p:nvSpPr>
          <p:spPr bwMode="auto">
            <a:xfrm>
              <a:off x="357" y="244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 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25" name="Rectangle 104"/>
            <p:cNvSpPr>
              <a:spLocks noChangeArrowheads="1"/>
            </p:cNvSpPr>
            <p:nvPr/>
          </p:nvSpPr>
          <p:spPr bwMode="auto">
            <a:xfrm>
              <a:off x="381" y="2447"/>
              <a:ext cx="6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chemeClr val="bg1"/>
                  </a:solidFill>
                </a:rPr>
                <a:t>tervezése</a:t>
              </a:r>
              <a:endParaRPr lang="en-GB" sz="2000" b="1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55326" name="Freeform 105"/>
            <p:cNvSpPr>
              <a:spLocks/>
            </p:cNvSpPr>
            <p:nvPr/>
          </p:nvSpPr>
          <p:spPr bwMode="auto">
            <a:xfrm>
              <a:off x="1086" y="1816"/>
              <a:ext cx="2016" cy="1072"/>
            </a:xfrm>
            <a:custGeom>
              <a:avLst/>
              <a:gdLst>
                <a:gd name="T0" fmla="*/ 1859 w 2016"/>
                <a:gd name="T1" fmla="*/ 0 h 1072"/>
                <a:gd name="T2" fmla="*/ 0 w 2016"/>
                <a:gd name="T3" fmla="*/ 0 h 1072"/>
                <a:gd name="T4" fmla="*/ 157 w 2016"/>
                <a:gd name="T5" fmla="*/ 536 h 1072"/>
                <a:gd name="T6" fmla="*/ 0 w 2016"/>
                <a:gd name="T7" fmla="*/ 1072 h 1072"/>
                <a:gd name="T8" fmla="*/ 1859 w 2016"/>
                <a:gd name="T9" fmla="*/ 1072 h 1072"/>
                <a:gd name="T10" fmla="*/ 2016 w 2016"/>
                <a:gd name="T11" fmla="*/ 536 h 1072"/>
                <a:gd name="T12" fmla="*/ 1859 w 2016"/>
                <a:gd name="T13" fmla="*/ 0 h 10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6"/>
                <a:gd name="T22" fmla="*/ 0 h 1072"/>
                <a:gd name="T23" fmla="*/ 2016 w 2016"/>
                <a:gd name="T24" fmla="*/ 1072 h 10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6" h="1072">
                  <a:moveTo>
                    <a:pt x="1859" y="0"/>
                  </a:moveTo>
                  <a:lnTo>
                    <a:pt x="0" y="0"/>
                  </a:lnTo>
                  <a:lnTo>
                    <a:pt x="157" y="536"/>
                  </a:lnTo>
                  <a:lnTo>
                    <a:pt x="0" y="1072"/>
                  </a:lnTo>
                  <a:lnTo>
                    <a:pt x="1859" y="1072"/>
                  </a:lnTo>
                  <a:lnTo>
                    <a:pt x="2016" y="536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B2B2B2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27" name="Freeform 106"/>
            <p:cNvSpPr>
              <a:spLocks noEditPoints="1"/>
            </p:cNvSpPr>
            <p:nvPr/>
          </p:nvSpPr>
          <p:spPr bwMode="auto">
            <a:xfrm>
              <a:off x="1075" y="1805"/>
              <a:ext cx="2036" cy="1091"/>
            </a:xfrm>
            <a:custGeom>
              <a:avLst/>
              <a:gdLst>
                <a:gd name="T0" fmla="*/ 11 w 2036"/>
                <a:gd name="T1" fmla="*/ 0 h 1091"/>
                <a:gd name="T2" fmla="*/ 0 w 2036"/>
                <a:gd name="T3" fmla="*/ 0 h 1091"/>
                <a:gd name="T4" fmla="*/ 4 w 2036"/>
                <a:gd name="T5" fmla="*/ 13 h 1091"/>
                <a:gd name="T6" fmla="*/ 161 w 2036"/>
                <a:gd name="T7" fmla="*/ 548 h 1091"/>
                <a:gd name="T8" fmla="*/ 168 w 2036"/>
                <a:gd name="T9" fmla="*/ 547 h 1091"/>
                <a:gd name="T10" fmla="*/ 161 w 2036"/>
                <a:gd name="T11" fmla="*/ 543 h 1091"/>
                <a:gd name="T12" fmla="*/ 4 w 2036"/>
                <a:gd name="T13" fmla="*/ 1081 h 1091"/>
                <a:gd name="T14" fmla="*/ 0 w 2036"/>
                <a:gd name="T15" fmla="*/ 1091 h 1091"/>
                <a:gd name="T16" fmla="*/ 11 w 2036"/>
                <a:gd name="T17" fmla="*/ 1091 h 1091"/>
                <a:gd name="T18" fmla="*/ 1870 w 2036"/>
                <a:gd name="T19" fmla="*/ 1091 h 1091"/>
                <a:gd name="T20" fmla="*/ 1875 w 2036"/>
                <a:gd name="T21" fmla="*/ 1091 h 1091"/>
                <a:gd name="T22" fmla="*/ 1878 w 2036"/>
                <a:gd name="T23" fmla="*/ 1086 h 1091"/>
                <a:gd name="T24" fmla="*/ 2035 w 2036"/>
                <a:gd name="T25" fmla="*/ 548 h 1091"/>
                <a:gd name="T26" fmla="*/ 2036 w 2036"/>
                <a:gd name="T27" fmla="*/ 547 h 1091"/>
                <a:gd name="T28" fmla="*/ 2035 w 2036"/>
                <a:gd name="T29" fmla="*/ 543 h 1091"/>
                <a:gd name="T30" fmla="*/ 1878 w 2036"/>
                <a:gd name="T31" fmla="*/ 7 h 1091"/>
                <a:gd name="T32" fmla="*/ 1875 w 2036"/>
                <a:gd name="T33" fmla="*/ 0 h 1091"/>
                <a:gd name="T34" fmla="*/ 1870 w 2036"/>
                <a:gd name="T35" fmla="*/ 0 h 1091"/>
                <a:gd name="T36" fmla="*/ 11 w 2036"/>
                <a:gd name="T37" fmla="*/ 0 h 1091"/>
                <a:gd name="T38" fmla="*/ 1870 w 2036"/>
                <a:gd name="T39" fmla="*/ 19 h 1091"/>
                <a:gd name="T40" fmla="*/ 1870 w 2036"/>
                <a:gd name="T41" fmla="*/ 11 h 1091"/>
                <a:gd name="T42" fmla="*/ 1863 w 2036"/>
                <a:gd name="T43" fmla="*/ 13 h 1091"/>
                <a:gd name="T44" fmla="*/ 2020 w 2036"/>
                <a:gd name="T45" fmla="*/ 548 h 1091"/>
                <a:gd name="T46" fmla="*/ 2027 w 2036"/>
                <a:gd name="T47" fmla="*/ 547 h 1091"/>
                <a:gd name="T48" fmla="*/ 2020 w 2036"/>
                <a:gd name="T49" fmla="*/ 543 h 1091"/>
                <a:gd name="T50" fmla="*/ 1863 w 2036"/>
                <a:gd name="T51" fmla="*/ 1081 h 1091"/>
                <a:gd name="T52" fmla="*/ 1870 w 2036"/>
                <a:gd name="T53" fmla="*/ 1083 h 1091"/>
                <a:gd name="T54" fmla="*/ 1870 w 2036"/>
                <a:gd name="T55" fmla="*/ 1074 h 1091"/>
                <a:gd name="T56" fmla="*/ 11 w 2036"/>
                <a:gd name="T57" fmla="*/ 1074 h 1091"/>
                <a:gd name="T58" fmla="*/ 11 w 2036"/>
                <a:gd name="T59" fmla="*/ 1083 h 1091"/>
                <a:gd name="T60" fmla="*/ 19 w 2036"/>
                <a:gd name="T61" fmla="*/ 1086 h 1091"/>
                <a:gd name="T62" fmla="*/ 175 w 2036"/>
                <a:gd name="T63" fmla="*/ 548 h 1091"/>
                <a:gd name="T64" fmla="*/ 177 w 2036"/>
                <a:gd name="T65" fmla="*/ 547 h 1091"/>
                <a:gd name="T66" fmla="*/ 175 w 2036"/>
                <a:gd name="T67" fmla="*/ 543 h 1091"/>
                <a:gd name="T68" fmla="*/ 19 w 2036"/>
                <a:gd name="T69" fmla="*/ 7 h 1091"/>
                <a:gd name="T70" fmla="*/ 11 w 2036"/>
                <a:gd name="T71" fmla="*/ 11 h 1091"/>
                <a:gd name="T72" fmla="*/ 11 w 2036"/>
                <a:gd name="T73" fmla="*/ 19 h 1091"/>
                <a:gd name="T74" fmla="*/ 1870 w 2036"/>
                <a:gd name="T75" fmla="*/ 19 h 10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6"/>
                <a:gd name="T115" fmla="*/ 0 h 1091"/>
                <a:gd name="T116" fmla="*/ 2036 w 2036"/>
                <a:gd name="T117" fmla="*/ 1091 h 10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6" h="1091">
                  <a:moveTo>
                    <a:pt x="11" y="0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161" y="548"/>
                  </a:lnTo>
                  <a:lnTo>
                    <a:pt x="168" y="547"/>
                  </a:lnTo>
                  <a:lnTo>
                    <a:pt x="161" y="543"/>
                  </a:lnTo>
                  <a:lnTo>
                    <a:pt x="4" y="1081"/>
                  </a:lnTo>
                  <a:lnTo>
                    <a:pt x="0" y="1091"/>
                  </a:lnTo>
                  <a:lnTo>
                    <a:pt x="11" y="1091"/>
                  </a:lnTo>
                  <a:lnTo>
                    <a:pt x="1870" y="1091"/>
                  </a:lnTo>
                  <a:lnTo>
                    <a:pt x="1875" y="1091"/>
                  </a:lnTo>
                  <a:lnTo>
                    <a:pt x="1878" y="1086"/>
                  </a:lnTo>
                  <a:lnTo>
                    <a:pt x="2035" y="548"/>
                  </a:lnTo>
                  <a:lnTo>
                    <a:pt x="2036" y="547"/>
                  </a:lnTo>
                  <a:lnTo>
                    <a:pt x="2035" y="543"/>
                  </a:lnTo>
                  <a:lnTo>
                    <a:pt x="1878" y="7"/>
                  </a:lnTo>
                  <a:lnTo>
                    <a:pt x="1875" y="0"/>
                  </a:lnTo>
                  <a:lnTo>
                    <a:pt x="1870" y="0"/>
                  </a:lnTo>
                  <a:lnTo>
                    <a:pt x="11" y="0"/>
                  </a:lnTo>
                  <a:close/>
                  <a:moveTo>
                    <a:pt x="1870" y="19"/>
                  </a:moveTo>
                  <a:lnTo>
                    <a:pt x="1870" y="11"/>
                  </a:lnTo>
                  <a:lnTo>
                    <a:pt x="1863" y="13"/>
                  </a:lnTo>
                  <a:lnTo>
                    <a:pt x="2020" y="548"/>
                  </a:lnTo>
                  <a:lnTo>
                    <a:pt x="2027" y="547"/>
                  </a:lnTo>
                  <a:lnTo>
                    <a:pt x="2020" y="543"/>
                  </a:lnTo>
                  <a:lnTo>
                    <a:pt x="1863" y="1081"/>
                  </a:lnTo>
                  <a:lnTo>
                    <a:pt x="1870" y="1083"/>
                  </a:lnTo>
                  <a:lnTo>
                    <a:pt x="1870" y="1074"/>
                  </a:lnTo>
                  <a:lnTo>
                    <a:pt x="11" y="1074"/>
                  </a:lnTo>
                  <a:lnTo>
                    <a:pt x="11" y="1083"/>
                  </a:lnTo>
                  <a:lnTo>
                    <a:pt x="19" y="1086"/>
                  </a:lnTo>
                  <a:lnTo>
                    <a:pt x="175" y="548"/>
                  </a:lnTo>
                  <a:lnTo>
                    <a:pt x="177" y="547"/>
                  </a:lnTo>
                  <a:lnTo>
                    <a:pt x="175" y="543"/>
                  </a:lnTo>
                  <a:lnTo>
                    <a:pt x="19" y="7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870" y="19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28" name="Rectangle 107"/>
            <p:cNvSpPr>
              <a:spLocks noChangeArrowheads="1"/>
            </p:cNvSpPr>
            <p:nvPr/>
          </p:nvSpPr>
          <p:spPr bwMode="auto">
            <a:xfrm>
              <a:off x="1718" y="1932"/>
              <a:ext cx="74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29" name="Rectangle 108"/>
            <p:cNvSpPr>
              <a:spLocks noChangeArrowheads="1"/>
            </p:cNvSpPr>
            <p:nvPr/>
          </p:nvSpPr>
          <p:spPr bwMode="auto">
            <a:xfrm>
              <a:off x="1686" y="1935"/>
              <a:ext cx="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Víztermelés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30" name="Freeform 109"/>
            <p:cNvSpPr>
              <a:spLocks/>
            </p:cNvSpPr>
            <p:nvPr/>
          </p:nvSpPr>
          <p:spPr bwMode="auto">
            <a:xfrm>
              <a:off x="2944" y="1816"/>
              <a:ext cx="1664" cy="1072"/>
            </a:xfrm>
            <a:custGeom>
              <a:avLst/>
              <a:gdLst>
                <a:gd name="T0" fmla="*/ 1507 w 1664"/>
                <a:gd name="T1" fmla="*/ 0 h 1072"/>
                <a:gd name="T2" fmla="*/ 0 w 1664"/>
                <a:gd name="T3" fmla="*/ 0 h 1072"/>
                <a:gd name="T4" fmla="*/ 158 w 1664"/>
                <a:gd name="T5" fmla="*/ 536 h 1072"/>
                <a:gd name="T6" fmla="*/ 0 w 1664"/>
                <a:gd name="T7" fmla="*/ 1072 h 1072"/>
                <a:gd name="T8" fmla="*/ 1507 w 1664"/>
                <a:gd name="T9" fmla="*/ 1072 h 1072"/>
                <a:gd name="T10" fmla="*/ 1664 w 1664"/>
                <a:gd name="T11" fmla="*/ 536 h 1072"/>
                <a:gd name="T12" fmla="*/ 1507 w 1664"/>
                <a:gd name="T13" fmla="*/ 0 h 10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1072"/>
                <a:gd name="T23" fmla="*/ 1664 w 1664"/>
                <a:gd name="T24" fmla="*/ 1072 h 10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1072">
                  <a:moveTo>
                    <a:pt x="1507" y="0"/>
                  </a:moveTo>
                  <a:lnTo>
                    <a:pt x="0" y="0"/>
                  </a:lnTo>
                  <a:lnTo>
                    <a:pt x="158" y="536"/>
                  </a:lnTo>
                  <a:lnTo>
                    <a:pt x="0" y="1072"/>
                  </a:lnTo>
                  <a:lnTo>
                    <a:pt x="1507" y="1072"/>
                  </a:lnTo>
                  <a:lnTo>
                    <a:pt x="1664" y="536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EAEAEA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31" name="Freeform 110"/>
            <p:cNvSpPr>
              <a:spLocks noEditPoints="1"/>
            </p:cNvSpPr>
            <p:nvPr/>
          </p:nvSpPr>
          <p:spPr bwMode="auto">
            <a:xfrm>
              <a:off x="2934" y="1805"/>
              <a:ext cx="1683" cy="1091"/>
            </a:xfrm>
            <a:custGeom>
              <a:avLst/>
              <a:gdLst>
                <a:gd name="T0" fmla="*/ 10 w 1683"/>
                <a:gd name="T1" fmla="*/ 0 h 1091"/>
                <a:gd name="T2" fmla="*/ 0 w 1683"/>
                <a:gd name="T3" fmla="*/ 0 h 1091"/>
                <a:gd name="T4" fmla="*/ 4 w 1683"/>
                <a:gd name="T5" fmla="*/ 13 h 1091"/>
                <a:gd name="T6" fmla="*/ 161 w 1683"/>
                <a:gd name="T7" fmla="*/ 548 h 1091"/>
                <a:gd name="T8" fmla="*/ 168 w 1683"/>
                <a:gd name="T9" fmla="*/ 547 h 1091"/>
                <a:gd name="T10" fmla="*/ 161 w 1683"/>
                <a:gd name="T11" fmla="*/ 543 h 1091"/>
                <a:gd name="T12" fmla="*/ 4 w 1683"/>
                <a:gd name="T13" fmla="*/ 1081 h 1091"/>
                <a:gd name="T14" fmla="*/ 0 w 1683"/>
                <a:gd name="T15" fmla="*/ 1091 h 1091"/>
                <a:gd name="T16" fmla="*/ 10 w 1683"/>
                <a:gd name="T17" fmla="*/ 1091 h 1091"/>
                <a:gd name="T18" fmla="*/ 1517 w 1683"/>
                <a:gd name="T19" fmla="*/ 1091 h 1091"/>
                <a:gd name="T20" fmla="*/ 1522 w 1683"/>
                <a:gd name="T21" fmla="*/ 1091 h 1091"/>
                <a:gd name="T22" fmla="*/ 1524 w 1683"/>
                <a:gd name="T23" fmla="*/ 1086 h 1091"/>
                <a:gd name="T24" fmla="*/ 1681 w 1683"/>
                <a:gd name="T25" fmla="*/ 548 h 1091"/>
                <a:gd name="T26" fmla="*/ 1683 w 1683"/>
                <a:gd name="T27" fmla="*/ 547 h 1091"/>
                <a:gd name="T28" fmla="*/ 1681 w 1683"/>
                <a:gd name="T29" fmla="*/ 543 h 1091"/>
                <a:gd name="T30" fmla="*/ 1524 w 1683"/>
                <a:gd name="T31" fmla="*/ 7 h 1091"/>
                <a:gd name="T32" fmla="*/ 1522 w 1683"/>
                <a:gd name="T33" fmla="*/ 0 h 1091"/>
                <a:gd name="T34" fmla="*/ 1517 w 1683"/>
                <a:gd name="T35" fmla="*/ 0 h 1091"/>
                <a:gd name="T36" fmla="*/ 10 w 1683"/>
                <a:gd name="T37" fmla="*/ 0 h 1091"/>
                <a:gd name="T38" fmla="*/ 1517 w 1683"/>
                <a:gd name="T39" fmla="*/ 19 h 1091"/>
                <a:gd name="T40" fmla="*/ 1517 w 1683"/>
                <a:gd name="T41" fmla="*/ 11 h 1091"/>
                <a:gd name="T42" fmla="*/ 1510 w 1683"/>
                <a:gd name="T43" fmla="*/ 13 h 1091"/>
                <a:gd name="T44" fmla="*/ 1668 w 1683"/>
                <a:gd name="T45" fmla="*/ 548 h 1091"/>
                <a:gd name="T46" fmla="*/ 1674 w 1683"/>
                <a:gd name="T47" fmla="*/ 547 h 1091"/>
                <a:gd name="T48" fmla="*/ 1668 w 1683"/>
                <a:gd name="T49" fmla="*/ 543 h 1091"/>
                <a:gd name="T50" fmla="*/ 1510 w 1683"/>
                <a:gd name="T51" fmla="*/ 1081 h 1091"/>
                <a:gd name="T52" fmla="*/ 1517 w 1683"/>
                <a:gd name="T53" fmla="*/ 1083 h 1091"/>
                <a:gd name="T54" fmla="*/ 1517 w 1683"/>
                <a:gd name="T55" fmla="*/ 1074 h 1091"/>
                <a:gd name="T56" fmla="*/ 10 w 1683"/>
                <a:gd name="T57" fmla="*/ 1074 h 1091"/>
                <a:gd name="T58" fmla="*/ 10 w 1683"/>
                <a:gd name="T59" fmla="*/ 1083 h 1091"/>
                <a:gd name="T60" fmla="*/ 19 w 1683"/>
                <a:gd name="T61" fmla="*/ 1086 h 1091"/>
                <a:gd name="T62" fmla="*/ 176 w 1683"/>
                <a:gd name="T63" fmla="*/ 548 h 1091"/>
                <a:gd name="T64" fmla="*/ 176 w 1683"/>
                <a:gd name="T65" fmla="*/ 547 h 1091"/>
                <a:gd name="T66" fmla="*/ 176 w 1683"/>
                <a:gd name="T67" fmla="*/ 543 h 1091"/>
                <a:gd name="T68" fmla="*/ 19 w 1683"/>
                <a:gd name="T69" fmla="*/ 7 h 1091"/>
                <a:gd name="T70" fmla="*/ 10 w 1683"/>
                <a:gd name="T71" fmla="*/ 11 h 1091"/>
                <a:gd name="T72" fmla="*/ 10 w 1683"/>
                <a:gd name="T73" fmla="*/ 19 h 1091"/>
                <a:gd name="T74" fmla="*/ 1517 w 1683"/>
                <a:gd name="T75" fmla="*/ 19 h 10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83"/>
                <a:gd name="T115" fmla="*/ 0 h 1091"/>
                <a:gd name="T116" fmla="*/ 1683 w 1683"/>
                <a:gd name="T117" fmla="*/ 1091 h 10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83" h="1091">
                  <a:moveTo>
                    <a:pt x="10" y="0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161" y="548"/>
                  </a:lnTo>
                  <a:lnTo>
                    <a:pt x="168" y="547"/>
                  </a:lnTo>
                  <a:lnTo>
                    <a:pt x="161" y="543"/>
                  </a:lnTo>
                  <a:lnTo>
                    <a:pt x="4" y="1081"/>
                  </a:lnTo>
                  <a:lnTo>
                    <a:pt x="0" y="1091"/>
                  </a:lnTo>
                  <a:lnTo>
                    <a:pt x="10" y="1091"/>
                  </a:lnTo>
                  <a:lnTo>
                    <a:pt x="1517" y="1091"/>
                  </a:lnTo>
                  <a:lnTo>
                    <a:pt x="1522" y="1091"/>
                  </a:lnTo>
                  <a:lnTo>
                    <a:pt x="1524" y="1086"/>
                  </a:lnTo>
                  <a:lnTo>
                    <a:pt x="1681" y="548"/>
                  </a:lnTo>
                  <a:lnTo>
                    <a:pt x="1683" y="547"/>
                  </a:lnTo>
                  <a:lnTo>
                    <a:pt x="1681" y="543"/>
                  </a:lnTo>
                  <a:lnTo>
                    <a:pt x="1524" y="7"/>
                  </a:lnTo>
                  <a:lnTo>
                    <a:pt x="1522" y="0"/>
                  </a:lnTo>
                  <a:lnTo>
                    <a:pt x="1517" y="0"/>
                  </a:lnTo>
                  <a:lnTo>
                    <a:pt x="10" y="0"/>
                  </a:lnTo>
                  <a:close/>
                  <a:moveTo>
                    <a:pt x="1517" y="19"/>
                  </a:moveTo>
                  <a:lnTo>
                    <a:pt x="1517" y="11"/>
                  </a:lnTo>
                  <a:lnTo>
                    <a:pt x="1510" y="13"/>
                  </a:lnTo>
                  <a:lnTo>
                    <a:pt x="1668" y="548"/>
                  </a:lnTo>
                  <a:lnTo>
                    <a:pt x="1674" y="547"/>
                  </a:lnTo>
                  <a:lnTo>
                    <a:pt x="1668" y="543"/>
                  </a:lnTo>
                  <a:lnTo>
                    <a:pt x="1510" y="1081"/>
                  </a:lnTo>
                  <a:lnTo>
                    <a:pt x="1517" y="1083"/>
                  </a:lnTo>
                  <a:lnTo>
                    <a:pt x="1517" y="1074"/>
                  </a:lnTo>
                  <a:lnTo>
                    <a:pt x="10" y="1074"/>
                  </a:lnTo>
                  <a:lnTo>
                    <a:pt x="10" y="1083"/>
                  </a:lnTo>
                  <a:lnTo>
                    <a:pt x="19" y="1086"/>
                  </a:lnTo>
                  <a:lnTo>
                    <a:pt x="176" y="548"/>
                  </a:lnTo>
                  <a:lnTo>
                    <a:pt x="176" y="547"/>
                  </a:lnTo>
                  <a:lnTo>
                    <a:pt x="176" y="543"/>
                  </a:lnTo>
                  <a:lnTo>
                    <a:pt x="19" y="7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1517" y="19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332" name="Rectangle 111"/>
            <p:cNvSpPr>
              <a:spLocks noChangeArrowheads="1"/>
            </p:cNvSpPr>
            <p:nvPr/>
          </p:nvSpPr>
          <p:spPr bwMode="auto">
            <a:xfrm>
              <a:off x="3412" y="1926"/>
              <a:ext cx="72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33" name="Rectangle 112"/>
            <p:cNvSpPr>
              <a:spLocks noChangeArrowheads="1"/>
            </p:cNvSpPr>
            <p:nvPr/>
          </p:nvSpPr>
          <p:spPr bwMode="auto">
            <a:xfrm>
              <a:off x="3382" y="1930"/>
              <a:ext cx="7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Vízelosztás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34" name="Rectangle 113"/>
            <p:cNvSpPr>
              <a:spLocks noChangeArrowheads="1"/>
            </p:cNvSpPr>
            <p:nvPr/>
          </p:nvSpPr>
          <p:spPr bwMode="auto">
            <a:xfrm>
              <a:off x="4928" y="2175"/>
              <a:ext cx="27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35" name="Rectangle 114"/>
            <p:cNvSpPr>
              <a:spLocks noChangeArrowheads="1"/>
            </p:cNvSpPr>
            <p:nvPr/>
          </p:nvSpPr>
          <p:spPr bwMode="auto">
            <a:xfrm>
              <a:off x="4938" y="2179"/>
              <a:ext cx="2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Víz-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36" name="Rectangle 115"/>
            <p:cNvSpPr>
              <a:spLocks noChangeArrowheads="1"/>
            </p:cNvSpPr>
            <p:nvPr/>
          </p:nvSpPr>
          <p:spPr bwMode="auto">
            <a:xfrm>
              <a:off x="4587" y="2348"/>
              <a:ext cx="9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37" name="Rectangle 116"/>
            <p:cNvSpPr>
              <a:spLocks noChangeArrowheads="1"/>
            </p:cNvSpPr>
            <p:nvPr/>
          </p:nvSpPr>
          <p:spPr bwMode="auto">
            <a:xfrm>
              <a:off x="4690" y="2352"/>
              <a:ext cx="7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értékesítés</a:t>
              </a:r>
              <a:endParaRPr lang="en-GB" sz="2000" b="1">
                <a:latin typeface="Impact" pitchFamily="34" charset="0"/>
              </a:endParaRPr>
            </a:p>
          </p:txBody>
        </p:sp>
        <p:grpSp>
          <p:nvGrpSpPr>
            <p:cNvPr id="55338" name="Group 117"/>
            <p:cNvGrpSpPr>
              <a:grpSpLocks/>
            </p:cNvGrpSpPr>
            <p:nvPr/>
          </p:nvGrpSpPr>
          <p:grpSpPr bwMode="auto">
            <a:xfrm>
              <a:off x="2547" y="1814"/>
              <a:ext cx="756" cy="1074"/>
              <a:chOff x="2547" y="1814"/>
              <a:chExt cx="756" cy="1074"/>
            </a:xfrm>
          </p:grpSpPr>
          <p:grpSp>
            <p:nvGrpSpPr>
              <p:cNvPr id="55652" name="Group 118"/>
              <p:cNvGrpSpPr>
                <a:grpSpLocks/>
              </p:cNvGrpSpPr>
              <p:nvPr/>
            </p:nvGrpSpPr>
            <p:grpSpPr bwMode="auto">
              <a:xfrm>
                <a:off x="2547" y="1814"/>
                <a:ext cx="756" cy="1074"/>
                <a:chOff x="2547" y="1814"/>
                <a:chExt cx="756" cy="1074"/>
              </a:xfrm>
            </p:grpSpPr>
            <p:grpSp>
              <p:nvGrpSpPr>
                <p:cNvPr id="55654" name="Group 119"/>
                <p:cNvGrpSpPr>
                  <a:grpSpLocks/>
                </p:cNvGrpSpPr>
                <p:nvPr/>
              </p:nvGrpSpPr>
              <p:grpSpPr bwMode="auto">
                <a:xfrm>
                  <a:off x="2547" y="1814"/>
                  <a:ext cx="756" cy="1074"/>
                  <a:chOff x="2547" y="1814"/>
                  <a:chExt cx="756" cy="1074"/>
                </a:xfrm>
              </p:grpSpPr>
              <p:pic>
                <p:nvPicPr>
                  <p:cNvPr id="55743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4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5" name="Picture 12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6" name="Picture 12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7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8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49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0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1" name="Picture 12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2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3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814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4" name="Picture 13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5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6" name="Picture 13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7" name="Picture 13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8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59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0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1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2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3" name="Picture 14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4" name="Picture 14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901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5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6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7" name="Picture 14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8" name="Picture 14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69" name="Picture 14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0" name="Picture 14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1" name="Picture 14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2" name="Picture 14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3" name="Picture 15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4" name="Picture 15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5" name="Picture 15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987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6" name="Picture 15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7" name="Picture 15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8" name="Picture 15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79" name="Picture 15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0" name="Picture 15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1" name="Picture 15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2" name="Picture 15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3" name="Picture 16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4" name="Picture 16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5" name="Picture 16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6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073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7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8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89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0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1" name="Picture 16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2" name="Picture 16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3" name="Picture 17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4" name="Picture 17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5" name="Picture 17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6" name="Picture 17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7" name="Picture 17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160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8" name="Picture 17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799" name="Picture 17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0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246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1" name="Picture 17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2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3" name="Picture 18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4" name="Picture 18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246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5" name="Picture 18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6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246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7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246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8" name="Picture 18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246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09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0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1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333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2" name="Picture 18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3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4" name="Picture 19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5" name="Picture 19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333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6" name="Picture 19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7" name="Picture 19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333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8" name="Picture 19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333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19" name="Picture 19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333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0" name="Picture 19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1" name="Picture 19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2" name="Picture 19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419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3" name="Picture 20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4" name="Picture 20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5" name="Picture 20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6" name="Picture 20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419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7" name="Picture 2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8" name="Picture 20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419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29" name="Picture 20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419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0" name="Picture 20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419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1" name="Picture 20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2" name="Picture 20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3" name="Picture 21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506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4" name="Picture 2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5" name="Picture 21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6" name="Picture 21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7" name="Picture 2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506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8" name="Picture 21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39" name="Picture 21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506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0" name="Picture 21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506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1" name="Picture 21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506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2" name="Picture 21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3" name="Picture 22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4" name="Picture 22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592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5" name="Picture 22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6" name="Picture 22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7" name="Picture 22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8" name="Picture 22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592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49" name="Picture 22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0" name="Picture 2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592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1" name="Picture 22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592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2" name="Picture 22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592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3" name="Picture 23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4" name="Picture 23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5" name="Picture 23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678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6" name="Picture 23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7" name="Picture 23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8" name="Picture 23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59" name="Picture 23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678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0" name="Picture 23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1" name="Picture 23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678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2" name="Picture 23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678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3" name="Picture 24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678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4" name="Picture 24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5" name="Picture 24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6" name="Picture 24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765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7" name="Picture 24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8" name="Picture 24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69" name="Picture 24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0" name="Picture 24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765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1" name="Picture 24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2" name="Picture 24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765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3" name="Picture 25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765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4" name="Picture 25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765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5" name="Picture 25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6" name="Picture 25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7" name="Picture 25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851"/>
                    <a:ext cx="74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8" name="Picture 25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79" name="Picture 25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0" name="Picture 25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1" name="Picture 258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851"/>
                    <a:ext cx="74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2" name="Picture 25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3" name="Picture 26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851"/>
                    <a:ext cx="7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4" name="Picture 26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851"/>
                    <a:ext cx="74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5" name="Picture 26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851"/>
                    <a:ext cx="23" cy="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886" name="Freeform 263"/>
                  <p:cNvSpPr>
                    <a:spLocks/>
                  </p:cNvSpPr>
                  <p:nvPr/>
                </p:nvSpPr>
                <p:spPr bwMode="auto">
                  <a:xfrm>
                    <a:off x="2547" y="1814"/>
                    <a:ext cx="755" cy="1072"/>
                  </a:xfrm>
                  <a:custGeom>
                    <a:avLst/>
                    <a:gdLst>
                      <a:gd name="T0" fmla="*/ 621 w 755"/>
                      <a:gd name="T1" fmla="*/ 0 h 1072"/>
                      <a:gd name="T2" fmla="*/ 0 w 755"/>
                      <a:gd name="T3" fmla="*/ 0 h 1072"/>
                      <a:gd name="T4" fmla="*/ 133 w 755"/>
                      <a:gd name="T5" fmla="*/ 536 h 1072"/>
                      <a:gd name="T6" fmla="*/ 0 w 755"/>
                      <a:gd name="T7" fmla="*/ 1072 h 1072"/>
                      <a:gd name="T8" fmla="*/ 621 w 755"/>
                      <a:gd name="T9" fmla="*/ 1072 h 1072"/>
                      <a:gd name="T10" fmla="*/ 755 w 755"/>
                      <a:gd name="T11" fmla="*/ 536 h 1072"/>
                      <a:gd name="T12" fmla="*/ 621 w 755"/>
                      <a:gd name="T13" fmla="*/ 0 h 107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5"/>
                      <a:gd name="T22" fmla="*/ 0 h 1072"/>
                      <a:gd name="T23" fmla="*/ 755 w 755"/>
                      <a:gd name="T24" fmla="*/ 1072 h 107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5" h="1072">
                        <a:moveTo>
                          <a:pt x="621" y="0"/>
                        </a:moveTo>
                        <a:lnTo>
                          <a:pt x="0" y="0"/>
                        </a:lnTo>
                        <a:lnTo>
                          <a:pt x="133" y="536"/>
                        </a:lnTo>
                        <a:lnTo>
                          <a:pt x="0" y="1072"/>
                        </a:lnTo>
                        <a:lnTo>
                          <a:pt x="621" y="1072"/>
                        </a:lnTo>
                        <a:lnTo>
                          <a:pt x="755" y="536"/>
                        </a:lnTo>
                        <a:lnTo>
                          <a:pt x="621" y="0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5887" name="Freeform 264"/>
                  <p:cNvSpPr>
                    <a:spLocks/>
                  </p:cNvSpPr>
                  <p:nvPr/>
                </p:nvSpPr>
                <p:spPr bwMode="auto">
                  <a:xfrm>
                    <a:off x="2547" y="1814"/>
                    <a:ext cx="755" cy="1072"/>
                  </a:xfrm>
                  <a:custGeom>
                    <a:avLst/>
                    <a:gdLst>
                      <a:gd name="T0" fmla="*/ 621 w 755"/>
                      <a:gd name="T1" fmla="*/ 0 h 1072"/>
                      <a:gd name="T2" fmla="*/ 0 w 755"/>
                      <a:gd name="T3" fmla="*/ 0 h 1072"/>
                      <a:gd name="T4" fmla="*/ 133 w 755"/>
                      <a:gd name="T5" fmla="*/ 536 h 1072"/>
                      <a:gd name="T6" fmla="*/ 0 w 755"/>
                      <a:gd name="T7" fmla="*/ 1072 h 1072"/>
                      <a:gd name="T8" fmla="*/ 621 w 755"/>
                      <a:gd name="T9" fmla="*/ 1072 h 1072"/>
                      <a:gd name="T10" fmla="*/ 755 w 755"/>
                      <a:gd name="T11" fmla="*/ 536 h 1072"/>
                      <a:gd name="T12" fmla="*/ 621 w 755"/>
                      <a:gd name="T13" fmla="*/ 0 h 107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5"/>
                      <a:gd name="T22" fmla="*/ 0 h 1072"/>
                      <a:gd name="T23" fmla="*/ 755 w 755"/>
                      <a:gd name="T24" fmla="*/ 1072 h 107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5" h="1072">
                        <a:moveTo>
                          <a:pt x="621" y="0"/>
                        </a:moveTo>
                        <a:lnTo>
                          <a:pt x="0" y="0"/>
                        </a:lnTo>
                        <a:lnTo>
                          <a:pt x="133" y="536"/>
                        </a:lnTo>
                        <a:lnTo>
                          <a:pt x="0" y="1072"/>
                        </a:lnTo>
                        <a:lnTo>
                          <a:pt x="621" y="1072"/>
                        </a:lnTo>
                        <a:lnTo>
                          <a:pt x="755" y="536"/>
                        </a:lnTo>
                        <a:lnTo>
                          <a:pt x="6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pic>
                <p:nvPicPr>
                  <p:cNvPr id="55888" name="Picture 26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89" name="Picture 26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0" name="Picture 26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1" name="Picture 26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2" name="Picture 26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3" name="Picture 27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4" name="Picture 27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5" name="Picture 27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6" name="Picture 27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814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7" name="Picture 27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814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8" name="Picture 275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814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899" name="Picture 27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0" name="Picture 27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1" name="Picture 27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2" name="Picture 27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3" name="Picture 28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4" name="Picture 28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5" name="Picture 28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6" name="Picture 28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7" name="Picture 28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901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8" name="Picture 28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901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09" name="Picture 286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901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0" name="Picture 28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1" name="Picture 28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2" name="Picture 28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3" name="Picture 29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4" name="Picture 29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5" name="Picture 29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6" name="Picture 29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7" name="Picture 29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8" name="Picture 29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1987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19" name="Picture 29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1987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0" name="Picture 297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1987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1" name="Picture 29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2" name="Picture 29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3" name="Picture 30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4" name="Picture 30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5" name="Picture 30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6" name="Picture 30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7" name="Picture 3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8" name="Picture 30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29" name="Picture 30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073"/>
                    <a:ext cx="7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0" name="Picture 30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073"/>
                    <a:ext cx="74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1" name="Picture 308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073"/>
                    <a:ext cx="23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2" name="Picture 30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7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3" name="Picture 31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4" name="Picture 3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3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5" name="Picture 31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7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6" name="Picture 31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7" name="Picture 3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13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8" name="Picture 31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6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39" name="Picture 31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0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40" name="Picture 31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3" y="2160"/>
                    <a:ext cx="7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41" name="Picture 31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6" y="2160"/>
                    <a:ext cx="74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942" name="Picture 31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0" y="2160"/>
                    <a:ext cx="23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5655" name="Picture 32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56" name="Picture 32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57" name="Picture 32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246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58" name="Picture 32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59" name="Picture 32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0" name="Picture 32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1" name="Picture 32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246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2" name="Picture 32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3" name="Picture 32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246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4" name="Picture 3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246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5" name="Picture 330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246"/>
                  <a:ext cx="2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6" name="Picture 33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7" name="Picture 33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8" name="Picture 33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333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69" name="Picture 3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0" name="Picture 33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1" name="Picture 33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2" name="Picture 33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333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3" name="Picture 33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4" name="Picture 33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333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5" name="Picture 34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333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6" name="Picture 34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333"/>
                  <a:ext cx="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7" name="Picture 34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8" name="Picture 34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79" name="Picture 34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419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0" name="Picture 34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1" name="Picture 34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2" name="Picture 34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3" name="Picture 34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419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4" name="Picture 34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5" name="Picture 35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419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6" name="Picture 35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419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7" name="Picture 35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419"/>
                  <a:ext cx="2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8" name="Picture 35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89" name="Picture 35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0" name="Picture 35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506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1" name="Picture 35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2" name="Picture 3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3" name="Picture 35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4" name="Picture 35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506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5" name="Picture 36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6" name="Picture 36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506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7" name="Picture 36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506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8" name="Picture 363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506"/>
                  <a:ext cx="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699" name="Picture 3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0" name="Picture 36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1" name="Picture 36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592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2" name="Picture 36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3" name="Picture 36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4" name="Picture 36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5" name="Picture 37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592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6" name="Picture 37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7" name="Picture 37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592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8" name="Picture 37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592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09" name="Picture 37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592"/>
                  <a:ext cx="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0" name="Picture 37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1" name="Picture 37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2" name="Picture 37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678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3" name="Picture 37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4" name="Picture 37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5" name="Picture 38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6" name="Picture 38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678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7" name="Picture 3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8" name="Picture 38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678"/>
                  <a:ext cx="7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19" name="Picture 38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678"/>
                  <a:ext cx="74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0" name="Picture 38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678"/>
                  <a:ext cx="2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1" name="Picture 38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2" name="Picture 38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3" name="Picture 38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765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4" name="Picture 38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5" name="Picture 39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6" name="Picture 39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7" name="Picture 39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765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8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29" name="Picture 39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765"/>
                  <a:ext cx="7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0" name="Picture 39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765"/>
                  <a:ext cx="7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1" name="Picture 396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765"/>
                  <a:ext cx="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2" name="Picture 39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3" name="Picture 39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4" name="Picture 39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3" y="2851"/>
                  <a:ext cx="74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5" name="Picture 40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7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6" name="Picture 40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0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7" name="Picture 40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8" name="Picture 40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" y="2851"/>
                  <a:ext cx="74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39" name="Picture 40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40" name="Picture 40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" y="2851"/>
                  <a:ext cx="7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41" name="Picture 40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2851"/>
                  <a:ext cx="74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742" name="Picture 407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0" y="2851"/>
                  <a:ext cx="23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5653" name="Freeform 408"/>
              <p:cNvSpPr>
                <a:spLocks/>
              </p:cNvSpPr>
              <p:nvPr/>
            </p:nvSpPr>
            <p:spPr bwMode="auto">
              <a:xfrm>
                <a:off x="2547" y="1814"/>
                <a:ext cx="755" cy="1072"/>
              </a:xfrm>
              <a:custGeom>
                <a:avLst/>
                <a:gdLst>
                  <a:gd name="T0" fmla="*/ 621 w 755"/>
                  <a:gd name="T1" fmla="*/ 0 h 1072"/>
                  <a:gd name="T2" fmla="*/ 0 w 755"/>
                  <a:gd name="T3" fmla="*/ 0 h 1072"/>
                  <a:gd name="T4" fmla="*/ 133 w 755"/>
                  <a:gd name="T5" fmla="*/ 536 h 1072"/>
                  <a:gd name="T6" fmla="*/ 0 w 755"/>
                  <a:gd name="T7" fmla="*/ 1072 h 1072"/>
                  <a:gd name="T8" fmla="*/ 621 w 755"/>
                  <a:gd name="T9" fmla="*/ 1072 h 1072"/>
                  <a:gd name="T10" fmla="*/ 755 w 755"/>
                  <a:gd name="T11" fmla="*/ 536 h 1072"/>
                  <a:gd name="T12" fmla="*/ 621 w 755"/>
                  <a:gd name="T13" fmla="*/ 0 h 10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5"/>
                  <a:gd name="T22" fmla="*/ 0 h 1072"/>
                  <a:gd name="T23" fmla="*/ 755 w 755"/>
                  <a:gd name="T24" fmla="*/ 1072 h 10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5" h="1072">
                    <a:moveTo>
                      <a:pt x="621" y="0"/>
                    </a:moveTo>
                    <a:lnTo>
                      <a:pt x="0" y="0"/>
                    </a:lnTo>
                    <a:lnTo>
                      <a:pt x="133" y="536"/>
                    </a:lnTo>
                    <a:lnTo>
                      <a:pt x="0" y="1072"/>
                    </a:lnTo>
                    <a:lnTo>
                      <a:pt x="621" y="1072"/>
                    </a:lnTo>
                    <a:lnTo>
                      <a:pt x="755" y="536"/>
                    </a:lnTo>
                    <a:lnTo>
                      <a:pt x="621" y="0"/>
                    </a:lnTo>
                    <a:close/>
                  </a:path>
                </a:pathLst>
              </a:cu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5339" name="Freeform 409"/>
            <p:cNvSpPr>
              <a:spLocks noEditPoints="1"/>
            </p:cNvSpPr>
            <p:nvPr/>
          </p:nvSpPr>
          <p:spPr bwMode="auto">
            <a:xfrm>
              <a:off x="2536" y="1805"/>
              <a:ext cx="773" cy="1091"/>
            </a:xfrm>
            <a:custGeom>
              <a:avLst/>
              <a:gdLst>
                <a:gd name="T0" fmla="*/ 11 w 773"/>
                <a:gd name="T1" fmla="*/ 0 h 1091"/>
                <a:gd name="T2" fmla="*/ 0 w 773"/>
                <a:gd name="T3" fmla="*/ 0 h 1091"/>
                <a:gd name="T4" fmla="*/ 3 w 773"/>
                <a:gd name="T5" fmla="*/ 13 h 1091"/>
                <a:gd name="T6" fmla="*/ 137 w 773"/>
                <a:gd name="T7" fmla="*/ 548 h 1091"/>
                <a:gd name="T8" fmla="*/ 144 w 773"/>
                <a:gd name="T9" fmla="*/ 545 h 1091"/>
                <a:gd name="T10" fmla="*/ 137 w 773"/>
                <a:gd name="T11" fmla="*/ 543 h 1091"/>
                <a:gd name="T12" fmla="*/ 3 w 773"/>
                <a:gd name="T13" fmla="*/ 1081 h 1091"/>
                <a:gd name="T14" fmla="*/ 0 w 773"/>
                <a:gd name="T15" fmla="*/ 1091 h 1091"/>
                <a:gd name="T16" fmla="*/ 11 w 773"/>
                <a:gd name="T17" fmla="*/ 1091 h 1091"/>
                <a:gd name="T18" fmla="*/ 632 w 773"/>
                <a:gd name="T19" fmla="*/ 1091 h 1091"/>
                <a:gd name="T20" fmla="*/ 638 w 773"/>
                <a:gd name="T21" fmla="*/ 1091 h 1091"/>
                <a:gd name="T22" fmla="*/ 640 w 773"/>
                <a:gd name="T23" fmla="*/ 1084 h 1091"/>
                <a:gd name="T24" fmla="*/ 773 w 773"/>
                <a:gd name="T25" fmla="*/ 548 h 1091"/>
                <a:gd name="T26" fmla="*/ 773 w 773"/>
                <a:gd name="T27" fmla="*/ 545 h 1091"/>
                <a:gd name="T28" fmla="*/ 773 w 773"/>
                <a:gd name="T29" fmla="*/ 543 h 1091"/>
                <a:gd name="T30" fmla="*/ 640 w 773"/>
                <a:gd name="T31" fmla="*/ 7 h 1091"/>
                <a:gd name="T32" fmla="*/ 638 w 773"/>
                <a:gd name="T33" fmla="*/ 0 h 1091"/>
                <a:gd name="T34" fmla="*/ 632 w 773"/>
                <a:gd name="T35" fmla="*/ 0 h 1091"/>
                <a:gd name="T36" fmla="*/ 11 w 773"/>
                <a:gd name="T37" fmla="*/ 0 h 1091"/>
                <a:gd name="T38" fmla="*/ 632 w 773"/>
                <a:gd name="T39" fmla="*/ 18 h 1091"/>
                <a:gd name="T40" fmla="*/ 632 w 773"/>
                <a:gd name="T41" fmla="*/ 9 h 1091"/>
                <a:gd name="T42" fmla="*/ 625 w 773"/>
                <a:gd name="T43" fmla="*/ 13 h 1091"/>
                <a:gd name="T44" fmla="*/ 760 w 773"/>
                <a:gd name="T45" fmla="*/ 548 h 1091"/>
                <a:gd name="T46" fmla="*/ 766 w 773"/>
                <a:gd name="T47" fmla="*/ 545 h 1091"/>
                <a:gd name="T48" fmla="*/ 760 w 773"/>
                <a:gd name="T49" fmla="*/ 543 h 1091"/>
                <a:gd name="T50" fmla="*/ 625 w 773"/>
                <a:gd name="T51" fmla="*/ 1081 h 1091"/>
                <a:gd name="T52" fmla="*/ 632 w 773"/>
                <a:gd name="T53" fmla="*/ 1081 h 1091"/>
                <a:gd name="T54" fmla="*/ 632 w 773"/>
                <a:gd name="T55" fmla="*/ 1072 h 1091"/>
                <a:gd name="T56" fmla="*/ 11 w 773"/>
                <a:gd name="T57" fmla="*/ 1072 h 1091"/>
                <a:gd name="T58" fmla="*/ 11 w 773"/>
                <a:gd name="T59" fmla="*/ 1081 h 1091"/>
                <a:gd name="T60" fmla="*/ 18 w 773"/>
                <a:gd name="T61" fmla="*/ 1084 h 1091"/>
                <a:gd name="T62" fmla="*/ 151 w 773"/>
                <a:gd name="T63" fmla="*/ 548 h 1091"/>
                <a:gd name="T64" fmla="*/ 151 w 773"/>
                <a:gd name="T65" fmla="*/ 545 h 1091"/>
                <a:gd name="T66" fmla="*/ 151 w 773"/>
                <a:gd name="T67" fmla="*/ 543 h 1091"/>
                <a:gd name="T68" fmla="*/ 18 w 773"/>
                <a:gd name="T69" fmla="*/ 7 h 1091"/>
                <a:gd name="T70" fmla="*/ 11 w 773"/>
                <a:gd name="T71" fmla="*/ 9 h 1091"/>
                <a:gd name="T72" fmla="*/ 11 w 773"/>
                <a:gd name="T73" fmla="*/ 18 h 1091"/>
                <a:gd name="T74" fmla="*/ 632 w 773"/>
                <a:gd name="T75" fmla="*/ 18 h 10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3"/>
                <a:gd name="T115" fmla="*/ 0 h 1091"/>
                <a:gd name="T116" fmla="*/ 773 w 773"/>
                <a:gd name="T117" fmla="*/ 1091 h 10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3" h="1091">
                  <a:moveTo>
                    <a:pt x="11" y="0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137" y="548"/>
                  </a:lnTo>
                  <a:lnTo>
                    <a:pt x="144" y="545"/>
                  </a:lnTo>
                  <a:lnTo>
                    <a:pt x="137" y="543"/>
                  </a:lnTo>
                  <a:lnTo>
                    <a:pt x="3" y="1081"/>
                  </a:lnTo>
                  <a:lnTo>
                    <a:pt x="0" y="1091"/>
                  </a:lnTo>
                  <a:lnTo>
                    <a:pt x="11" y="1091"/>
                  </a:lnTo>
                  <a:lnTo>
                    <a:pt x="632" y="1091"/>
                  </a:lnTo>
                  <a:lnTo>
                    <a:pt x="638" y="1091"/>
                  </a:lnTo>
                  <a:lnTo>
                    <a:pt x="640" y="1084"/>
                  </a:lnTo>
                  <a:lnTo>
                    <a:pt x="773" y="548"/>
                  </a:lnTo>
                  <a:lnTo>
                    <a:pt x="773" y="545"/>
                  </a:lnTo>
                  <a:lnTo>
                    <a:pt x="773" y="543"/>
                  </a:lnTo>
                  <a:lnTo>
                    <a:pt x="640" y="7"/>
                  </a:lnTo>
                  <a:lnTo>
                    <a:pt x="638" y="0"/>
                  </a:lnTo>
                  <a:lnTo>
                    <a:pt x="632" y="0"/>
                  </a:lnTo>
                  <a:lnTo>
                    <a:pt x="11" y="0"/>
                  </a:lnTo>
                  <a:close/>
                  <a:moveTo>
                    <a:pt x="632" y="18"/>
                  </a:moveTo>
                  <a:lnTo>
                    <a:pt x="632" y="9"/>
                  </a:lnTo>
                  <a:lnTo>
                    <a:pt x="625" y="13"/>
                  </a:lnTo>
                  <a:lnTo>
                    <a:pt x="760" y="548"/>
                  </a:lnTo>
                  <a:lnTo>
                    <a:pt x="766" y="545"/>
                  </a:lnTo>
                  <a:lnTo>
                    <a:pt x="760" y="543"/>
                  </a:lnTo>
                  <a:lnTo>
                    <a:pt x="625" y="1081"/>
                  </a:lnTo>
                  <a:lnTo>
                    <a:pt x="632" y="1081"/>
                  </a:lnTo>
                  <a:lnTo>
                    <a:pt x="632" y="1072"/>
                  </a:lnTo>
                  <a:lnTo>
                    <a:pt x="11" y="1072"/>
                  </a:lnTo>
                  <a:lnTo>
                    <a:pt x="11" y="1081"/>
                  </a:lnTo>
                  <a:lnTo>
                    <a:pt x="18" y="1084"/>
                  </a:lnTo>
                  <a:lnTo>
                    <a:pt x="151" y="548"/>
                  </a:lnTo>
                  <a:lnTo>
                    <a:pt x="151" y="545"/>
                  </a:lnTo>
                  <a:lnTo>
                    <a:pt x="151" y="543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632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55340" name="Group 410"/>
            <p:cNvGrpSpPr>
              <a:grpSpLocks/>
            </p:cNvGrpSpPr>
            <p:nvPr/>
          </p:nvGrpSpPr>
          <p:grpSpPr bwMode="auto">
            <a:xfrm>
              <a:off x="1321" y="2149"/>
              <a:ext cx="3206" cy="287"/>
              <a:chOff x="1321" y="2149"/>
              <a:chExt cx="3206" cy="287"/>
            </a:xfrm>
          </p:grpSpPr>
          <p:sp>
            <p:nvSpPr>
              <p:cNvPr id="55554" name="Rectangle 411"/>
              <p:cNvSpPr>
                <a:spLocks noChangeArrowheads="1"/>
              </p:cNvSpPr>
              <p:nvPr/>
            </p:nvSpPr>
            <p:spPr bwMode="auto">
              <a:xfrm>
                <a:off x="1322" y="2149"/>
                <a:ext cx="66" cy="287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5" name="Rectangle 412"/>
              <p:cNvSpPr>
                <a:spLocks noChangeArrowheads="1"/>
              </p:cNvSpPr>
              <p:nvPr/>
            </p:nvSpPr>
            <p:spPr bwMode="auto">
              <a:xfrm>
                <a:off x="1388" y="2149"/>
                <a:ext cx="66" cy="287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6" name="Rectangle 413"/>
              <p:cNvSpPr>
                <a:spLocks noChangeArrowheads="1"/>
              </p:cNvSpPr>
              <p:nvPr/>
            </p:nvSpPr>
            <p:spPr bwMode="auto">
              <a:xfrm>
                <a:off x="1454" y="2149"/>
                <a:ext cx="68" cy="287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7" name="Rectangle 414"/>
              <p:cNvSpPr>
                <a:spLocks noChangeArrowheads="1"/>
              </p:cNvSpPr>
              <p:nvPr/>
            </p:nvSpPr>
            <p:spPr bwMode="auto">
              <a:xfrm>
                <a:off x="1522" y="2149"/>
                <a:ext cx="67" cy="287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8" name="Rectangle 415"/>
              <p:cNvSpPr>
                <a:spLocks noChangeArrowheads="1"/>
              </p:cNvSpPr>
              <p:nvPr/>
            </p:nvSpPr>
            <p:spPr bwMode="auto">
              <a:xfrm>
                <a:off x="1589" y="2149"/>
                <a:ext cx="66" cy="28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9" name="Rectangle 416"/>
              <p:cNvSpPr>
                <a:spLocks noChangeArrowheads="1"/>
              </p:cNvSpPr>
              <p:nvPr/>
            </p:nvSpPr>
            <p:spPr bwMode="auto">
              <a:xfrm>
                <a:off x="1655" y="2149"/>
                <a:ext cx="68" cy="28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0" name="Rectangle 417"/>
              <p:cNvSpPr>
                <a:spLocks noChangeArrowheads="1"/>
              </p:cNvSpPr>
              <p:nvPr/>
            </p:nvSpPr>
            <p:spPr bwMode="auto">
              <a:xfrm>
                <a:off x="1723" y="2149"/>
                <a:ext cx="66" cy="287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1" name="Rectangle 418"/>
              <p:cNvSpPr>
                <a:spLocks noChangeArrowheads="1"/>
              </p:cNvSpPr>
              <p:nvPr/>
            </p:nvSpPr>
            <p:spPr bwMode="auto">
              <a:xfrm>
                <a:off x="1789" y="2149"/>
                <a:ext cx="67" cy="287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2" name="Rectangle 419"/>
              <p:cNvSpPr>
                <a:spLocks noChangeArrowheads="1"/>
              </p:cNvSpPr>
              <p:nvPr/>
            </p:nvSpPr>
            <p:spPr bwMode="auto">
              <a:xfrm>
                <a:off x="1856" y="2149"/>
                <a:ext cx="67" cy="287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3" name="Rectangle 420"/>
              <p:cNvSpPr>
                <a:spLocks noChangeArrowheads="1"/>
              </p:cNvSpPr>
              <p:nvPr/>
            </p:nvSpPr>
            <p:spPr bwMode="auto">
              <a:xfrm>
                <a:off x="1923" y="2149"/>
                <a:ext cx="66" cy="287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4" name="Rectangle 421"/>
              <p:cNvSpPr>
                <a:spLocks noChangeArrowheads="1"/>
              </p:cNvSpPr>
              <p:nvPr/>
            </p:nvSpPr>
            <p:spPr bwMode="auto">
              <a:xfrm>
                <a:off x="1989" y="2149"/>
                <a:ext cx="66" cy="287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5" name="Rectangle 422"/>
              <p:cNvSpPr>
                <a:spLocks noChangeArrowheads="1"/>
              </p:cNvSpPr>
              <p:nvPr/>
            </p:nvSpPr>
            <p:spPr bwMode="auto">
              <a:xfrm>
                <a:off x="2055" y="2149"/>
                <a:ext cx="68" cy="287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6" name="Rectangle 423"/>
              <p:cNvSpPr>
                <a:spLocks noChangeArrowheads="1"/>
              </p:cNvSpPr>
              <p:nvPr/>
            </p:nvSpPr>
            <p:spPr bwMode="auto">
              <a:xfrm>
                <a:off x="2123" y="2149"/>
                <a:ext cx="67" cy="287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7" name="Rectangle 424"/>
              <p:cNvSpPr>
                <a:spLocks noChangeArrowheads="1"/>
              </p:cNvSpPr>
              <p:nvPr/>
            </p:nvSpPr>
            <p:spPr bwMode="auto">
              <a:xfrm>
                <a:off x="2190" y="2149"/>
                <a:ext cx="66" cy="287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8" name="Rectangle 425"/>
              <p:cNvSpPr>
                <a:spLocks noChangeArrowheads="1"/>
              </p:cNvSpPr>
              <p:nvPr/>
            </p:nvSpPr>
            <p:spPr bwMode="auto">
              <a:xfrm>
                <a:off x="2256" y="2149"/>
                <a:ext cx="66" cy="287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69" name="Rectangle 426"/>
              <p:cNvSpPr>
                <a:spLocks noChangeArrowheads="1"/>
              </p:cNvSpPr>
              <p:nvPr/>
            </p:nvSpPr>
            <p:spPr bwMode="auto">
              <a:xfrm>
                <a:off x="2322" y="2149"/>
                <a:ext cx="68" cy="287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0" name="Rectangle 427"/>
              <p:cNvSpPr>
                <a:spLocks noChangeArrowheads="1"/>
              </p:cNvSpPr>
              <p:nvPr/>
            </p:nvSpPr>
            <p:spPr bwMode="auto">
              <a:xfrm>
                <a:off x="2390" y="2149"/>
                <a:ext cx="67" cy="287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1" name="Rectangle 428"/>
              <p:cNvSpPr>
                <a:spLocks noChangeArrowheads="1"/>
              </p:cNvSpPr>
              <p:nvPr/>
            </p:nvSpPr>
            <p:spPr bwMode="auto">
              <a:xfrm>
                <a:off x="2457" y="2149"/>
                <a:ext cx="66" cy="287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2" name="Rectangle 429"/>
              <p:cNvSpPr>
                <a:spLocks noChangeArrowheads="1"/>
              </p:cNvSpPr>
              <p:nvPr/>
            </p:nvSpPr>
            <p:spPr bwMode="auto">
              <a:xfrm>
                <a:off x="2523" y="2149"/>
                <a:ext cx="68" cy="287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3" name="Rectangle 430"/>
              <p:cNvSpPr>
                <a:spLocks noChangeArrowheads="1"/>
              </p:cNvSpPr>
              <p:nvPr/>
            </p:nvSpPr>
            <p:spPr bwMode="auto">
              <a:xfrm>
                <a:off x="2591" y="2149"/>
                <a:ext cx="66" cy="287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4" name="Rectangle 431"/>
              <p:cNvSpPr>
                <a:spLocks noChangeArrowheads="1"/>
              </p:cNvSpPr>
              <p:nvPr/>
            </p:nvSpPr>
            <p:spPr bwMode="auto">
              <a:xfrm>
                <a:off x="2657" y="2149"/>
                <a:ext cx="67" cy="28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5" name="Rectangle 432"/>
              <p:cNvSpPr>
                <a:spLocks noChangeArrowheads="1"/>
              </p:cNvSpPr>
              <p:nvPr/>
            </p:nvSpPr>
            <p:spPr bwMode="auto">
              <a:xfrm>
                <a:off x="2724" y="2149"/>
                <a:ext cx="67" cy="287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6" name="Rectangle 433"/>
              <p:cNvSpPr>
                <a:spLocks noChangeArrowheads="1"/>
              </p:cNvSpPr>
              <p:nvPr/>
            </p:nvSpPr>
            <p:spPr bwMode="auto">
              <a:xfrm>
                <a:off x="2791" y="2149"/>
                <a:ext cx="66" cy="287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7" name="Rectangle 434"/>
              <p:cNvSpPr>
                <a:spLocks noChangeArrowheads="1"/>
              </p:cNvSpPr>
              <p:nvPr/>
            </p:nvSpPr>
            <p:spPr bwMode="auto">
              <a:xfrm>
                <a:off x="2857" y="2149"/>
                <a:ext cx="66" cy="287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8" name="Rectangle 435"/>
              <p:cNvSpPr>
                <a:spLocks noChangeArrowheads="1"/>
              </p:cNvSpPr>
              <p:nvPr/>
            </p:nvSpPr>
            <p:spPr bwMode="auto">
              <a:xfrm>
                <a:off x="2923" y="2149"/>
                <a:ext cx="69" cy="287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79" name="Rectangle 436"/>
              <p:cNvSpPr>
                <a:spLocks noChangeArrowheads="1"/>
              </p:cNvSpPr>
              <p:nvPr/>
            </p:nvSpPr>
            <p:spPr bwMode="auto">
              <a:xfrm>
                <a:off x="2992" y="2149"/>
                <a:ext cx="66" cy="28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0" name="Rectangle 437"/>
              <p:cNvSpPr>
                <a:spLocks noChangeArrowheads="1"/>
              </p:cNvSpPr>
              <p:nvPr/>
            </p:nvSpPr>
            <p:spPr bwMode="auto">
              <a:xfrm>
                <a:off x="3058" y="2149"/>
                <a:ext cx="68" cy="28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1" name="Rectangle 438"/>
              <p:cNvSpPr>
                <a:spLocks noChangeArrowheads="1"/>
              </p:cNvSpPr>
              <p:nvPr/>
            </p:nvSpPr>
            <p:spPr bwMode="auto">
              <a:xfrm>
                <a:off x="3126" y="2149"/>
                <a:ext cx="66" cy="287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2" name="Rectangle 439"/>
              <p:cNvSpPr>
                <a:spLocks noChangeArrowheads="1"/>
              </p:cNvSpPr>
              <p:nvPr/>
            </p:nvSpPr>
            <p:spPr bwMode="auto">
              <a:xfrm>
                <a:off x="3192" y="2149"/>
                <a:ext cx="67" cy="28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3" name="Rectangle 440"/>
              <p:cNvSpPr>
                <a:spLocks noChangeArrowheads="1"/>
              </p:cNvSpPr>
              <p:nvPr/>
            </p:nvSpPr>
            <p:spPr bwMode="auto">
              <a:xfrm>
                <a:off x="3259" y="2149"/>
                <a:ext cx="66" cy="287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4" name="Rectangle 441"/>
              <p:cNvSpPr>
                <a:spLocks noChangeArrowheads="1"/>
              </p:cNvSpPr>
              <p:nvPr/>
            </p:nvSpPr>
            <p:spPr bwMode="auto">
              <a:xfrm>
                <a:off x="3325" y="2149"/>
                <a:ext cx="68" cy="28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5" name="Rectangle 442"/>
              <p:cNvSpPr>
                <a:spLocks noChangeArrowheads="1"/>
              </p:cNvSpPr>
              <p:nvPr/>
            </p:nvSpPr>
            <p:spPr bwMode="auto">
              <a:xfrm>
                <a:off x="3393" y="2149"/>
                <a:ext cx="66" cy="287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6" name="Rectangle 443"/>
              <p:cNvSpPr>
                <a:spLocks noChangeArrowheads="1"/>
              </p:cNvSpPr>
              <p:nvPr/>
            </p:nvSpPr>
            <p:spPr bwMode="auto">
              <a:xfrm>
                <a:off x="3459" y="2149"/>
                <a:ext cx="67" cy="2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7" name="Rectangle 444"/>
              <p:cNvSpPr>
                <a:spLocks noChangeArrowheads="1"/>
              </p:cNvSpPr>
              <p:nvPr/>
            </p:nvSpPr>
            <p:spPr bwMode="auto">
              <a:xfrm>
                <a:off x="3526" y="2149"/>
                <a:ext cx="67" cy="28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8" name="Rectangle 445"/>
              <p:cNvSpPr>
                <a:spLocks noChangeArrowheads="1"/>
              </p:cNvSpPr>
              <p:nvPr/>
            </p:nvSpPr>
            <p:spPr bwMode="auto">
              <a:xfrm>
                <a:off x="3593" y="2149"/>
                <a:ext cx="66" cy="287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89" name="Rectangle 446"/>
              <p:cNvSpPr>
                <a:spLocks noChangeArrowheads="1"/>
              </p:cNvSpPr>
              <p:nvPr/>
            </p:nvSpPr>
            <p:spPr bwMode="auto">
              <a:xfrm>
                <a:off x="3659" y="2149"/>
                <a:ext cx="68" cy="28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0" name="Rectangle 447"/>
              <p:cNvSpPr>
                <a:spLocks noChangeArrowheads="1"/>
              </p:cNvSpPr>
              <p:nvPr/>
            </p:nvSpPr>
            <p:spPr bwMode="auto">
              <a:xfrm>
                <a:off x="3727" y="2149"/>
                <a:ext cx="66" cy="28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1" name="Rectangle 448"/>
              <p:cNvSpPr>
                <a:spLocks noChangeArrowheads="1"/>
              </p:cNvSpPr>
              <p:nvPr/>
            </p:nvSpPr>
            <p:spPr bwMode="auto">
              <a:xfrm>
                <a:off x="3793" y="2149"/>
                <a:ext cx="67" cy="287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2" name="Rectangle 449"/>
              <p:cNvSpPr>
                <a:spLocks noChangeArrowheads="1"/>
              </p:cNvSpPr>
              <p:nvPr/>
            </p:nvSpPr>
            <p:spPr bwMode="auto">
              <a:xfrm>
                <a:off x="3860" y="2149"/>
                <a:ext cx="66" cy="287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3" name="Rectangle 450"/>
              <p:cNvSpPr>
                <a:spLocks noChangeArrowheads="1"/>
              </p:cNvSpPr>
              <p:nvPr/>
            </p:nvSpPr>
            <p:spPr bwMode="auto">
              <a:xfrm>
                <a:off x="3926" y="2149"/>
                <a:ext cx="68" cy="287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4" name="Rectangle 451"/>
              <p:cNvSpPr>
                <a:spLocks noChangeArrowheads="1"/>
              </p:cNvSpPr>
              <p:nvPr/>
            </p:nvSpPr>
            <p:spPr bwMode="auto">
              <a:xfrm>
                <a:off x="3994" y="2149"/>
                <a:ext cx="66" cy="28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5" name="Rectangle 452"/>
              <p:cNvSpPr>
                <a:spLocks noChangeArrowheads="1"/>
              </p:cNvSpPr>
              <p:nvPr/>
            </p:nvSpPr>
            <p:spPr bwMode="auto">
              <a:xfrm>
                <a:off x="4060" y="2149"/>
                <a:ext cx="67" cy="28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6" name="Rectangle 453"/>
              <p:cNvSpPr>
                <a:spLocks noChangeArrowheads="1"/>
              </p:cNvSpPr>
              <p:nvPr/>
            </p:nvSpPr>
            <p:spPr bwMode="auto">
              <a:xfrm>
                <a:off x="4127" y="2149"/>
                <a:ext cx="68" cy="28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7" name="Rectangle 454"/>
              <p:cNvSpPr>
                <a:spLocks noChangeArrowheads="1"/>
              </p:cNvSpPr>
              <p:nvPr/>
            </p:nvSpPr>
            <p:spPr bwMode="auto">
              <a:xfrm>
                <a:off x="4195" y="2149"/>
                <a:ext cx="66" cy="287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8" name="Rectangle 455"/>
              <p:cNvSpPr>
                <a:spLocks noChangeArrowheads="1"/>
              </p:cNvSpPr>
              <p:nvPr/>
            </p:nvSpPr>
            <p:spPr bwMode="auto">
              <a:xfrm>
                <a:off x="4261" y="2149"/>
                <a:ext cx="67" cy="287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99" name="Rectangle 456"/>
              <p:cNvSpPr>
                <a:spLocks noChangeArrowheads="1"/>
              </p:cNvSpPr>
              <p:nvPr/>
            </p:nvSpPr>
            <p:spPr bwMode="auto">
              <a:xfrm>
                <a:off x="4328" y="2149"/>
                <a:ext cx="66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0" name="Rectangle 457"/>
              <p:cNvSpPr>
                <a:spLocks noChangeArrowheads="1"/>
              </p:cNvSpPr>
              <p:nvPr/>
            </p:nvSpPr>
            <p:spPr bwMode="auto">
              <a:xfrm>
                <a:off x="4394" y="2149"/>
                <a:ext cx="67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1" name="Rectangle 458"/>
              <p:cNvSpPr>
                <a:spLocks noChangeArrowheads="1"/>
              </p:cNvSpPr>
              <p:nvPr/>
            </p:nvSpPr>
            <p:spPr bwMode="auto">
              <a:xfrm>
                <a:off x="4461" y="2149"/>
                <a:ext cx="66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2" name="Freeform 459"/>
              <p:cNvSpPr>
                <a:spLocks/>
              </p:cNvSpPr>
              <p:nvPr/>
            </p:nvSpPr>
            <p:spPr bwMode="auto">
              <a:xfrm>
                <a:off x="1321" y="2149"/>
                <a:ext cx="3206" cy="287"/>
              </a:xfrm>
              <a:custGeom>
                <a:avLst/>
                <a:gdLst>
                  <a:gd name="T0" fmla="*/ 3162 w 3206"/>
                  <a:gd name="T1" fmla="*/ 0 h 287"/>
                  <a:gd name="T2" fmla="*/ 0 w 3206"/>
                  <a:gd name="T3" fmla="*/ 0 h 287"/>
                  <a:gd name="T4" fmla="*/ 44 w 3206"/>
                  <a:gd name="T5" fmla="*/ 144 h 287"/>
                  <a:gd name="T6" fmla="*/ 0 w 3206"/>
                  <a:gd name="T7" fmla="*/ 287 h 287"/>
                  <a:gd name="T8" fmla="*/ 3162 w 3206"/>
                  <a:gd name="T9" fmla="*/ 287 h 287"/>
                  <a:gd name="T10" fmla="*/ 3206 w 3206"/>
                  <a:gd name="T11" fmla="*/ 144 h 287"/>
                  <a:gd name="T12" fmla="*/ 3162 w 3206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6"/>
                  <a:gd name="T22" fmla="*/ 0 h 287"/>
                  <a:gd name="T23" fmla="*/ 3206 w 3206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6" h="287">
                    <a:moveTo>
                      <a:pt x="3162" y="0"/>
                    </a:moveTo>
                    <a:lnTo>
                      <a:pt x="0" y="0"/>
                    </a:lnTo>
                    <a:lnTo>
                      <a:pt x="44" y="144"/>
                    </a:lnTo>
                    <a:lnTo>
                      <a:pt x="0" y="287"/>
                    </a:lnTo>
                    <a:lnTo>
                      <a:pt x="3162" y="287"/>
                    </a:lnTo>
                    <a:lnTo>
                      <a:pt x="3206" y="144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rgbClr val="E9E9E9"/>
              </a:solidFill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603" name="Freeform 460"/>
              <p:cNvSpPr>
                <a:spLocks/>
              </p:cNvSpPr>
              <p:nvPr/>
            </p:nvSpPr>
            <p:spPr bwMode="auto">
              <a:xfrm>
                <a:off x="1321" y="2149"/>
                <a:ext cx="3206" cy="287"/>
              </a:xfrm>
              <a:custGeom>
                <a:avLst/>
                <a:gdLst>
                  <a:gd name="T0" fmla="*/ 3162 w 3206"/>
                  <a:gd name="T1" fmla="*/ 0 h 287"/>
                  <a:gd name="T2" fmla="*/ 0 w 3206"/>
                  <a:gd name="T3" fmla="*/ 0 h 287"/>
                  <a:gd name="T4" fmla="*/ 44 w 3206"/>
                  <a:gd name="T5" fmla="*/ 144 h 287"/>
                  <a:gd name="T6" fmla="*/ 0 w 3206"/>
                  <a:gd name="T7" fmla="*/ 287 h 287"/>
                  <a:gd name="T8" fmla="*/ 3162 w 3206"/>
                  <a:gd name="T9" fmla="*/ 287 h 287"/>
                  <a:gd name="T10" fmla="*/ 3206 w 3206"/>
                  <a:gd name="T11" fmla="*/ 144 h 287"/>
                  <a:gd name="T12" fmla="*/ 3162 w 3206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6"/>
                  <a:gd name="T22" fmla="*/ 0 h 287"/>
                  <a:gd name="T23" fmla="*/ 3206 w 3206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6" h="287">
                    <a:moveTo>
                      <a:pt x="3162" y="0"/>
                    </a:moveTo>
                    <a:lnTo>
                      <a:pt x="0" y="0"/>
                    </a:lnTo>
                    <a:lnTo>
                      <a:pt x="44" y="144"/>
                    </a:lnTo>
                    <a:lnTo>
                      <a:pt x="0" y="287"/>
                    </a:lnTo>
                    <a:lnTo>
                      <a:pt x="3162" y="287"/>
                    </a:lnTo>
                    <a:lnTo>
                      <a:pt x="3206" y="144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604" name="Rectangle 461"/>
              <p:cNvSpPr>
                <a:spLocks noChangeArrowheads="1"/>
              </p:cNvSpPr>
              <p:nvPr/>
            </p:nvSpPr>
            <p:spPr bwMode="auto">
              <a:xfrm>
                <a:off x="1322" y="2149"/>
                <a:ext cx="66" cy="287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5" name="Rectangle 462"/>
              <p:cNvSpPr>
                <a:spLocks noChangeArrowheads="1"/>
              </p:cNvSpPr>
              <p:nvPr/>
            </p:nvSpPr>
            <p:spPr bwMode="auto">
              <a:xfrm>
                <a:off x="1388" y="2149"/>
                <a:ext cx="66" cy="287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6" name="Rectangle 463"/>
              <p:cNvSpPr>
                <a:spLocks noChangeArrowheads="1"/>
              </p:cNvSpPr>
              <p:nvPr/>
            </p:nvSpPr>
            <p:spPr bwMode="auto">
              <a:xfrm>
                <a:off x="1454" y="2149"/>
                <a:ext cx="68" cy="287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7" name="Rectangle 464"/>
              <p:cNvSpPr>
                <a:spLocks noChangeArrowheads="1"/>
              </p:cNvSpPr>
              <p:nvPr/>
            </p:nvSpPr>
            <p:spPr bwMode="auto">
              <a:xfrm>
                <a:off x="1522" y="2149"/>
                <a:ext cx="67" cy="287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8" name="Rectangle 465"/>
              <p:cNvSpPr>
                <a:spLocks noChangeArrowheads="1"/>
              </p:cNvSpPr>
              <p:nvPr/>
            </p:nvSpPr>
            <p:spPr bwMode="auto">
              <a:xfrm>
                <a:off x="1589" y="2149"/>
                <a:ext cx="66" cy="28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09" name="Rectangle 466"/>
              <p:cNvSpPr>
                <a:spLocks noChangeArrowheads="1"/>
              </p:cNvSpPr>
              <p:nvPr/>
            </p:nvSpPr>
            <p:spPr bwMode="auto">
              <a:xfrm>
                <a:off x="1655" y="2149"/>
                <a:ext cx="68" cy="28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0" name="Rectangle 467"/>
              <p:cNvSpPr>
                <a:spLocks noChangeArrowheads="1"/>
              </p:cNvSpPr>
              <p:nvPr/>
            </p:nvSpPr>
            <p:spPr bwMode="auto">
              <a:xfrm>
                <a:off x="1723" y="2149"/>
                <a:ext cx="66" cy="287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1" name="Rectangle 468"/>
              <p:cNvSpPr>
                <a:spLocks noChangeArrowheads="1"/>
              </p:cNvSpPr>
              <p:nvPr/>
            </p:nvSpPr>
            <p:spPr bwMode="auto">
              <a:xfrm>
                <a:off x="1789" y="2149"/>
                <a:ext cx="67" cy="287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2" name="Rectangle 469"/>
              <p:cNvSpPr>
                <a:spLocks noChangeArrowheads="1"/>
              </p:cNvSpPr>
              <p:nvPr/>
            </p:nvSpPr>
            <p:spPr bwMode="auto">
              <a:xfrm>
                <a:off x="1856" y="2149"/>
                <a:ext cx="67" cy="287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3" name="Rectangle 470"/>
              <p:cNvSpPr>
                <a:spLocks noChangeArrowheads="1"/>
              </p:cNvSpPr>
              <p:nvPr/>
            </p:nvSpPr>
            <p:spPr bwMode="auto">
              <a:xfrm>
                <a:off x="1923" y="2149"/>
                <a:ext cx="66" cy="287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4" name="Rectangle 471"/>
              <p:cNvSpPr>
                <a:spLocks noChangeArrowheads="1"/>
              </p:cNvSpPr>
              <p:nvPr/>
            </p:nvSpPr>
            <p:spPr bwMode="auto">
              <a:xfrm>
                <a:off x="1989" y="2149"/>
                <a:ext cx="66" cy="287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5" name="Rectangle 472"/>
              <p:cNvSpPr>
                <a:spLocks noChangeArrowheads="1"/>
              </p:cNvSpPr>
              <p:nvPr/>
            </p:nvSpPr>
            <p:spPr bwMode="auto">
              <a:xfrm>
                <a:off x="2055" y="2149"/>
                <a:ext cx="68" cy="287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6" name="Rectangle 473"/>
              <p:cNvSpPr>
                <a:spLocks noChangeArrowheads="1"/>
              </p:cNvSpPr>
              <p:nvPr/>
            </p:nvSpPr>
            <p:spPr bwMode="auto">
              <a:xfrm>
                <a:off x="2123" y="2149"/>
                <a:ext cx="67" cy="287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7" name="Rectangle 474"/>
              <p:cNvSpPr>
                <a:spLocks noChangeArrowheads="1"/>
              </p:cNvSpPr>
              <p:nvPr/>
            </p:nvSpPr>
            <p:spPr bwMode="auto">
              <a:xfrm>
                <a:off x="2190" y="2149"/>
                <a:ext cx="66" cy="287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8" name="Rectangle 475"/>
              <p:cNvSpPr>
                <a:spLocks noChangeArrowheads="1"/>
              </p:cNvSpPr>
              <p:nvPr/>
            </p:nvSpPr>
            <p:spPr bwMode="auto">
              <a:xfrm>
                <a:off x="2256" y="2149"/>
                <a:ext cx="66" cy="287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19" name="Rectangle 476"/>
              <p:cNvSpPr>
                <a:spLocks noChangeArrowheads="1"/>
              </p:cNvSpPr>
              <p:nvPr/>
            </p:nvSpPr>
            <p:spPr bwMode="auto">
              <a:xfrm>
                <a:off x="2322" y="2149"/>
                <a:ext cx="68" cy="287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0" name="Rectangle 477"/>
              <p:cNvSpPr>
                <a:spLocks noChangeArrowheads="1"/>
              </p:cNvSpPr>
              <p:nvPr/>
            </p:nvSpPr>
            <p:spPr bwMode="auto">
              <a:xfrm>
                <a:off x="2390" y="2149"/>
                <a:ext cx="67" cy="287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1" name="Rectangle 478"/>
              <p:cNvSpPr>
                <a:spLocks noChangeArrowheads="1"/>
              </p:cNvSpPr>
              <p:nvPr/>
            </p:nvSpPr>
            <p:spPr bwMode="auto">
              <a:xfrm>
                <a:off x="2457" y="2149"/>
                <a:ext cx="66" cy="287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2" name="Rectangle 479"/>
              <p:cNvSpPr>
                <a:spLocks noChangeArrowheads="1"/>
              </p:cNvSpPr>
              <p:nvPr/>
            </p:nvSpPr>
            <p:spPr bwMode="auto">
              <a:xfrm>
                <a:off x="2523" y="2149"/>
                <a:ext cx="68" cy="287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3" name="Rectangle 480"/>
              <p:cNvSpPr>
                <a:spLocks noChangeArrowheads="1"/>
              </p:cNvSpPr>
              <p:nvPr/>
            </p:nvSpPr>
            <p:spPr bwMode="auto">
              <a:xfrm>
                <a:off x="2591" y="2149"/>
                <a:ext cx="66" cy="287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4" name="Rectangle 481"/>
              <p:cNvSpPr>
                <a:spLocks noChangeArrowheads="1"/>
              </p:cNvSpPr>
              <p:nvPr/>
            </p:nvSpPr>
            <p:spPr bwMode="auto">
              <a:xfrm>
                <a:off x="2657" y="2149"/>
                <a:ext cx="67" cy="28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5" name="Rectangle 482"/>
              <p:cNvSpPr>
                <a:spLocks noChangeArrowheads="1"/>
              </p:cNvSpPr>
              <p:nvPr/>
            </p:nvSpPr>
            <p:spPr bwMode="auto">
              <a:xfrm>
                <a:off x="2724" y="2149"/>
                <a:ext cx="67" cy="287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6" name="Rectangle 483"/>
              <p:cNvSpPr>
                <a:spLocks noChangeArrowheads="1"/>
              </p:cNvSpPr>
              <p:nvPr/>
            </p:nvSpPr>
            <p:spPr bwMode="auto">
              <a:xfrm>
                <a:off x="2791" y="2149"/>
                <a:ext cx="66" cy="287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7" name="Rectangle 484"/>
              <p:cNvSpPr>
                <a:spLocks noChangeArrowheads="1"/>
              </p:cNvSpPr>
              <p:nvPr/>
            </p:nvSpPr>
            <p:spPr bwMode="auto">
              <a:xfrm>
                <a:off x="2857" y="2149"/>
                <a:ext cx="66" cy="287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8" name="Rectangle 485"/>
              <p:cNvSpPr>
                <a:spLocks noChangeArrowheads="1"/>
              </p:cNvSpPr>
              <p:nvPr/>
            </p:nvSpPr>
            <p:spPr bwMode="auto">
              <a:xfrm>
                <a:off x="2923" y="2149"/>
                <a:ext cx="69" cy="287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29" name="Rectangle 486"/>
              <p:cNvSpPr>
                <a:spLocks noChangeArrowheads="1"/>
              </p:cNvSpPr>
              <p:nvPr/>
            </p:nvSpPr>
            <p:spPr bwMode="auto">
              <a:xfrm>
                <a:off x="2992" y="2149"/>
                <a:ext cx="66" cy="28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0" name="Rectangle 487"/>
              <p:cNvSpPr>
                <a:spLocks noChangeArrowheads="1"/>
              </p:cNvSpPr>
              <p:nvPr/>
            </p:nvSpPr>
            <p:spPr bwMode="auto">
              <a:xfrm>
                <a:off x="3058" y="2149"/>
                <a:ext cx="68" cy="28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1" name="Rectangle 488"/>
              <p:cNvSpPr>
                <a:spLocks noChangeArrowheads="1"/>
              </p:cNvSpPr>
              <p:nvPr/>
            </p:nvSpPr>
            <p:spPr bwMode="auto">
              <a:xfrm>
                <a:off x="3126" y="2149"/>
                <a:ext cx="66" cy="287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2" name="Rectangle 489"/>
              <p:cNvSpPr>
                <a:spLocks noChangeArrowheads="1"/>
              </p:cNvSpPr>
              <p:nvPr/>
            </p:nvSpPr>
            <p:spPr bwMode="auto">
              <a:xfrm>
                <a:off x="3192" y="2149"/>
                <a:ext cx="67" cy="28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3" name="Rectangle 490"/>
              <p:cNvSpPr>
                <a:spLocks noChangeArrowheads="1"/>
              </p:cNvSpPr>
              <p:nvPr/>
            </p:nvSpPr>
            <p:spPr bwMode="auto">
              <a:xfrm>
                <a:off x="3259" y="2149"/>
                <a:ext cx="66" cy="287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4" name="Rectangle 491"/>
              <p:cNvSpPr>
                <a:spLocks noChangeArrowheads="1"/>
              </p:cNvSpPr>
              <p:nvPr/>
            </p:nvSpPr>
            <p:spPr bwMode="auto">
              <a:xfrm>
                <a:off x="3325" y="2149"/>
                <a:ext cx="68" cy="28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5" name="Rectangle 492"/>
              <p:cNvSpPr>
                <a:spLocks noChangeArrowheads="1"/>
              </p:cNvSpPr>
              <p:nvPr/>
            </p:nvSpPr>
            <p:spPr bwMode="auto">
              <a:xfrm>
                <a:off x="3393" y="2149"/>
                <a:ext cx="66" cy="287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6" name="Rectangle 493"/>
              <p:cNvSpPr>
                <a:spLocks noChangeArrowheads="1"/>
              </p:cNvSpPr>
              <p:nvPr/>
            </p:nvSpPr>
            <p:spPr bwMode="auto">
              <a:xfrm>
                <a:off x="3459" y="2149"/>
                <a:ext cx="67" cy="2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7" name="Rectangle 494"/>
              <p:cNvSpPr>
                <a:spLocks noChangeArrowheads="1"/>
              </p:cNvSpPr>
              <p:nvPr/>
            </p:nvSpPr>
            <p:spPr bwMode="auto">
              <a:xfrm>
                <a:off x="3526" y="2149"/>
                <a:ext cx="67" cy="28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8" name="Rectangle 495"/>
              <p:cNvSpPr>
                <a:spLocks noChangeArrowheads="1"/>
              </p:cNvSpPr>
              <p:nvPr/>
            </p:nvSpPr>
            <p:spPr bwMode="auto">
              <a:xfrm>
                <a:off x="3593" y="2149"/>
                <a:ext cx="66" cy="287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39" name="Rectangle 496"/>
              <p:cNvSpPr>
                <a:spLocks noChangeArrowheads="1"/>
              </p:cNvSpPr>
              <p:nvPr/>
            </p:nvSpPr>
            <p:spPr bwMode="auto">
              <a:xfrm>
                <a:off x="3659" y="2149"/>
                <a:ext cx="68" cy="28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0" name="Rectangle 497"/>
              <p:cNvSpPr>
                <a:spLocks noChangeArrowheads="1"/>
              </p:cNvSpPr>
              <p:nvPr/>
            </p:nvSpPr>
            <p:spPr bwMode="auto">
              <a:xfrm>
                <a:off x="3727" y="2149"/>
                <a:ext cx="66" cy="28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1" name="Rectangle 498"/>
              <p:cNvSpPr>
                <a:spLocks noChangeArrowheads="1"/>
              </p:cNvSpPr>
              <p:nvPr/>
            </p:nvSpPr>
            <p:spPr bwMode="auto">
              <a:xfrm>
                <a:off x="3793" y="2149"/>
                <a:ext cx="67" cy="287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2" name="Rectangle 499"/>
              <p:cNvSpPr>
                <a:spLocks noChangeArrowheads="1"/>
              </p:cNvSpPr>
              <p:nvPr/>
            </p:nvSpPr>
            <p:spPr bwMode="auto">
              <a:xfrm>
                <a:off x="3860" y="2149"/>
                <a:ext cx="66" cy="287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3" name="Rectangle 500"/>
              <p:cNvSpPr>
                <a:spLocks noChangeArrowheads="1"/>
              </p:cNvSpPr>
              <p:nvPr/>
            </p:nvSpPr>
            <p:spPr bwMode="auto">
              <a:xfrm>
                <a:off x="3926" y="2149"/>
                <a:ext cx="68" cy="287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4" name="Rectangle 501"/>
              <p:cNvSpPr>
                <a:spLocks noChangeArrowheads="1"/>
              </p:cNvSpPr>
              <p:nvPr/>
            </p:nvSpPr>
            <p:spPr bwMode="auto">
              <a:xfrm>
                <a:off x="3994" y="2149"/>
                <a:ext cx="66" cy="28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5" name="Rectangle 502"/>
              <p:cNvSpPr>
                <a:spLocks noChangeArrowheads="1"/>
              </p:cNvSpPr>
              <p:nvPr/>
            </p:nvSpPr>
            <p:spPr bwMode="auto">
              <a:xfrm>
                <a:off x="4060" y="2149"/>
                <a:ext cx="67" cy="28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6" name="Rectangle 503"/>
              <p:cNvSpPr>
                <a:spLocks noChangeArrowheads="1"/>
              </p:cNvSpPr>
              <p:nvPr/>
            </p:nvSpPr>
            <p:spPr bwMode="auto">
              <a:xfrm>
                <a:off x="4127" y="2149"/>
                <a:ext cx="68" cy="28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7" name="Rectangle 504"/>
              <p:cNvSpPr>
                <a:spLocks noChangeArrowheads="1"/>
              </p:cNvSpPr>
              <p:nvPr/>
            </p:nvSpPr>
            <p:spPr bwMode="auto">
              <a:xfrm>
                <a:off x="4195" y="2149"/>
                <a:ext cx="66" cy="287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8" name="Rectangle 505"/>
              <p:cNvSpPr>
                <a:spLocks noChangeArrowheads="1"/>
              </p:cNvSpPr>
              <p:nvPr/>
            </p:nvSpPr>
            <p:spPr bwMode="auto">
              <a:xfrm>
                <a:off x="4261" y="2149"/>
                <a:ext cx="67" cy="287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49" name="Rectangle 506"/>
              <p:cNvSpPr>
                <a:spLocks noChangeArrowheads="1"/>
              </p:cNvSpPr>
              <p:nvPr/>
            </p:nvSpPr>
            <p:spPr bwMode="auto">
              <a:xfrm>
                <a:off x="4328" y="2149"/>
                <a:ext cx="66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50" name="Rectangle 507"/>
              <p:cNvSpPr>
                <a:spLocks noChangeArrowheads="1"/>
              </p:cNvSpPr>
              <p:nvPr/>
            </p:nvSpPr>
            <p:spPr bwMode="auto">
              <a:xfrm>
                <a:off x="4394" y="2149"/>
                <a:ext cx="67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651" name="Rectangle 508"/>
              <p:cNvSpPr>
                <a:spLocks noChangeArrowheads="1"/>
              </p:cNvSpPr>
              <p:nvPr/>
            </p:nvSpPr>
            <p:spPr bwMode="auto">
              <a:xfrm>
                <a:off x="4461" y="2149"/>
                <a:ext cx="66" cy="28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  <p:sp>
          <p:nvSpPr>
            <p:cNvPr id="55341" name="Freeform 509"/>
            <p:cNvSpPr>
              <a:spLocks/>
            </p:cNvSpPr>
            <p:nvPr/>
          </p:nvSpPr>
          <p:spPr bwMode="auto">
            <a:xfrm>
              <a:off x="1321" y="2149"/>
              <a:ext cx="3206" cy="287"/>
            </a:xfrm>
            <a:custGeom>
              <a:avLst/>
              <a:gdLst>
                <a:gd name="T0" fmla="*/ 3162 w 3206"/>
                <a:gd name="T1" fmla="*/ 0 h 287"/>
                <a:gd name="T2" fmla="*/ 0 w 3206"/>
                <a:gd name="T3" fmla="*/ 0 h 287"/>
                <a:gd name="T4" fmla="*/ 44 w 3206"/>
                <a:gd name="T5" fmla="*/ 144 h 287"/>
                <a:gd name="T6" fmla="*/ 0 w 3206"/>
                <a:gd name="T7" fmla="*/ 287 h 287"/>
                <a:gd name="T8" fmla="*/ 3162 w 3206"/>
                <a:gd name="T9" fmla="*/ 287 h 287"/>
                <a:gd name="T10" fmla="*/ 3206 w 3206"/>
                <a:gd name="T11" fmla="*/ 144 h 287"/>
                <a:gd name="T12" fmla="*/ 3162 w 3206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06"/>
                <a:gd name="T22" fmla="*/ 0 h 287"/>
                <a:gd name="T23" fmla="*/ 3206 w 3206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06" h="287">
                  <a:moveTo>
                    <a:pt x="3162" y="0"/>
                  </a:moveTo>
                  <a:lnTo>
                    <a:pt x="0" y="0"/>
                  </a:lnTo>
                  <a:lnTo>
                    <a:pt x="44" y="144"/>
                  </a:lnTo>
                  <a:lnTo>
                    <a:pt x="0" y="287"/>
                  </a:lnTo>
                  <a:lnTo>
                    <a:pt x="3162" y="287"/>
                  </a:lnTo>
                  <a:lnTo>
                    <a:pt x="3206" y="144"/>
                  </a:lnTo>
                  <a:lnTo>
                    <a:pt x="316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342" name="Rectangle 510"/>
            <p:cNvSpPr>
              <a:spLocks noChangeArrowheads="1"/>
            </p:cNvSpPr>
            <p:nvPr/>
          </p:nvSpPr>
          <p:spPr bwMode="auto">
            <a:xfrm>
              <a:off x="1421" y="2212"/>
              <a:ext cx="299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43" name="Rectangle 511"/>
            <p:cNvSpPr>
              <a:spLocks noChangeArrowheads="1"/>
            </p:cNvSpPr>
            <p:nvPr/>
          </p:nvSpPr>
          <p:spPr bwMode="auto">
            <a:xfrm>
              <a:off x="1461" y="2213"/>
              <a:ext cx="8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Üzemeltetés –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44" name="Rectangle 512"/>
            <p:cNvSpPr>
              <a:spLocks noChangeArrowheads="1"/>
            </p:cNvSpPr>
            <p:nvPr/>
          </p:nvSpPr>
          <p:spPr bwMode="auto">
            <a:xfrm>
              <a:off x="2289" y="2213"/>
              <a:ext cx="9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üzemirányítás –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45" name="Rectangle 513"/>
            <p:cNvSpPr>
              <a:spLocks noChangeArrowheads="1"/>
            </p:cNvSpPr>
            <p:nvPr/>
          </p:nvSpPr>
          <p:spPr bwMode="auto">
            <a:xfrm>
              <a:off x="3203" y="2221"/>
              <a:ext cx="6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vízmin</a:t>
              </a:r>
              <a:r>
                <a:rPr lang="hu-HU" sz="1500" b="1">
                  <a:solidFill>
                    <a:srgbClr val="000000"/>
                  </a:solidFill>
                </a:rPr>
                <a:t>őség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46" name="Rectangle 514"/>
            <p:cNvSpPr>
              <a:spLocks noChangeArrowheads="1"/>
            </p:cNvSpPr>
            <p:nvPr/>
          </p:nvSpPr>
          <p:spPr bwMode="auto">
            <a:xfrm>
              <a:off x="3659" y="2187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b="1">
                  <a:solidFill>
                    <a:srgbClr val="000000"/>
                  </a:solidFill>
                </a:rPr>
                <a:t>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47" name="Rectangle 515"/>
            <p:cNvSpPr>
              <a:spLocks noChangeArrowheads="1"/>
            </p:cNvSpPr>
            <p:nvPr/>
          </p:nvSpPr>
          <p:spPr bwMode="auto">
            <a:xfrm>
              <a:off x="3902" y="2225"/>
              <a:ext cx="6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biztosítása</a:t>
              </a:r>
              <a:endParaRPr lang="en-GB" sz="2000" b="1">
                <a:latin typeface="Impact" pitchFamily="34" charset="0"/>
              </a:endParaRPr>
            </a:p>
          </p:txBody>
        </p:sp>
        <p:grpSp>
          <p:nvGrpSpPr>
            <p:cNvPr id="55348" name="Group 516"/>
            <p:cNvGrpSpPr>
              <a:grpSpLocks/>
            </p:cNvGrpSpPr>
            <p:nvPr/>
          </p:nvGrpSpPr>
          <p:grpSpPr bwMode="auto">
            <a:xfrm>
              <a:off x="1240" y="2436"/>
              <a:ext cx="3248" cy="192"/>
              <a:chOff x="1240" y="2436"/>
              <a:chExt cx="3248" cy="192"/>
            </a:xfrm>
          </p:grpSpPr>
          <p:sp>
            <p:nvSpPr>
              <p:cNvPr id="55456" name="Rectangle 517"/>
              <p:cNvSpPr>
                <a:spLocks noChangeArrowheads="1"/>
              </p:cNvSpPr>
              <p:nvPr/>
            </p:nvSpPr>
            <p:spPr bwMode="auto">
              <a:xfrm>
                <a:off x="1240" y="2436"/>
                <a:ext cx="68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7" name="Rectangle 518"/>
              <p:cNvSpPr>
                <a:spLocks noChangeArrowheads="1"/>
              </p:cNvSpPr>
              <p:nvPr/>
            </p:nvSpPr>
            <p:spPr bwMode="auto">
              <a:xfrm>
                <a:off x="1308" y="2436"/>
                <a:ext cx="67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8" name="Rectangle 519"/>
              <p:cNvSpPr>
                <a:spLocks noChangeArrowheads="1"/>
              </p:cNvSpPr>
              <p:nvPr/>
            </p:nvSpPr>
            <p:spPr bwMode="auto">
              <a:xfrm>
                <a:off x="1375" y="2436"/>
                <a:ext cx="68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9" name="Rectangle 520"/>
              <p:cNvSpPr>
                <a:spLocks noChangeArrowheads="1"/>
              </p:cNvSpPr>
              <p:nvPr/>
            </p:nvSpPr>
            <p:spPr bwMode="auto">
              <a:xfrm>
                <a:off x="1443" y="2436"/>
                <a:ext cx="68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0" name="Rectangle 521"/>
              <p:cNvSpPr>
                <a:spLocks noChangeArrowheads="1"/>
              </p:cNvSpPr>
              <p:nvPr/>
            </p:nvSpPr>
            <p:spPr bwMode="auto">
              <a:xfrm>
                <a:off x="1511" y="2436"/>
                <a:ext cx="68" cy="192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1" name="Rectangle 522"/>
              <p:cNvSpPr>
                <a:spLocks noChangeArrowheads="1"/>
              </p:cNvSpPr>
              <p:nvPr/>
            </p:nvSpPr>
            <p:spPr bwMode="auto">
              <a:xfrm>
                <a:off x="1579" y="2436"/>
                <a:ext cx="67" cy="19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2" name="Rectangle 523"/>
              <p:cNvSpPr>
                <a:spLocks noChangeArrowheads="1"/>
              </p:cNvSpPr>
              <p:nvPr/>
            </p:nvSpPr>
            <p:spPr bwMode="auto">
              <a:xfrm>
                <a:off x="1646" y="2436"/>
                <a:ext cx="68" cy="192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3" name="Rectangle 524"/>
              <p:cNvSpPr>
                <a:spLocks noChangeArrowheads="1"/>
              </p:cNvSpPr>
              <p:nvPr/>
            </p:nvSpPr>
            <p:spPr bwMode="auto">
              <a:xfrm>
                <a:off x="1714" y="2436"/>
                <a:ext cx="67" cy="192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4" name="Rectangle 525"/>
              <p:cNvSpPr>
                <a:spLocks noChangeArrowheads="1"/>
              </p:cNvSpPr>
              <p:nvPr/>
            </p:nvSpPr>
            <p:spPr bwMode="auto">
              <a:xfrm>
                <a:off x="1781" y="2436"/>
                <a:ext cx="68" cy="192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5" name="Rectangle 526"/>
              <p:cNvSpPr>
                <a:spLocks noChangeArrowheads="1"/>
              </p:cNvSpPr>
              <p:nvPr/>
            </p:nvSpPr>
            <p:spPr bwMode="auto">
              <a:xfrm>
                <a:off x="1849" y="2436"/>
                <a:ext cx="67" cy="19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6" name="Rectangle 527"/>
              <p:cNvSpPr>
                <a:spLocks noChangeArrowheads="1"/>
              </p:cNvSpPr>
              <p:nvPr/>
            </p:nvSpPr>
            <p:spPr bwMode="auto">
              <a:xfrm>
                <a:off x="1916" y="2436"/>
                <a:ext cx="69" cy="192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7" name="Rectangle 528"/>
              <p:cNvSpPr>
                <a:spLocks noChangeArrowheads="1"/>
              </p:cNvSpPr>
              <p:nvPr/>
            </p:nvSpPr>
            <p:spPr bwMode="auto">
              <a:xfrm>
                <a:off x="1985" y="2436"/>
                <a:ext cx="66" cy="192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8" name="Rectangle 529"/>
              <p:cNvSpPr>
                <a:spLocks noChangeArrowheads="1"/>
              </p:cNvSpPr>
              <p:nvPr/>
            </p:nvSpPr>
            <p:spPr bwMode="auto">
              <a:xfrm>
                <a:off x="2051" y="2436"/>
                <a:ext cx="69" cy="192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69" name="Rectangle 530"/>
              <p:cNvSpPr>
                <a:spLocks noChangeArrowheads="1"/>
              </p:cNvSpPr>
              <p:nvPr/>
            </p:nvSpPr>
            <p:spPr bwMode="auto">
              <a:xfrm>
                <a:off x="2120" y="2436"/>
                <a:ext cx="67" cy="19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0" name="Rectangle 531"/>
              <p:cNvSpPr>
                <a:spLocks noChangeArrowheads="1"/>
              </p:cNvSpPr>
              <p:nvPr/>
            </p:nvSpPr>
            <p:spPr bwMode="auto">
              <a:xfrm>
                <a:off x="2187" y="2436"/>
                <a:ext cx="68" cy="192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1" name="Rectangle 532"/>
              <p:cNvSpPr>
                <a:spLocks noChangeArrowheads="1"/>
              </p:cNvSpPr>
              <p:nvPr/>
            </p:nvSpPr>
            <p:spPr bwMode="auto">
              <a:xfrm>
                <a:off x="2255" y="2436"/>
                <a:ext cx="67" cy="19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2" name="Rectangle 533"/>
              <p:cNvSpPr>
                <a:spLocks noChangeArrowheads="1"/>
              </p:cNvSpPr>
              <p:nvPr/>
            </p:nvSpPr>
            <p:spPr bwMode="auto">
              <a:xfrm>
                <a:off x="2322" y="2436"/>
                <a:ext cx="68" cy="192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3" name="Rectangle 534"/>
              <p:cNvSpPr>
                <a:spLocks noChangeArrowheads="1"/>
              </p:cNvSpPr>
              <p:nvPr/>
            </p:nvSpPr>
            <p:spPr bwMode="auto">
              <a:xfrm>
                <a:off x="2390" y="2436"/>
                <a:ext cx="67" cy="19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4" name="Rectangle 535"/>
              <p:cNvSpPr>
                <a:spLocks noChangeArrowheads="1"/>
              </p:cNvSpPr>
              <p:nvPr/>
            </p:nvSpPr>
            <p:spPr bwMode="auto">
              <a:xfrm>
                <a:off x="2457" y="2436"/>
                <a:ext cx="68" cy="192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5" name="Rectangle 536"/>
              <p:cNvSpPr>
                <a:spLocks noChangeArrowheads="1"/>
              </p:cNvSpPr>
              <p:nvPr/>
            </p:nvSpPr>
            <p:spPr bwMode="auto">
              <a:xfrm>
                <a:off x="2525" y="2436"/>
                <a:ext cx="68" cy="192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6" name="Rectangle 537"/>
              <p:cNvSpPr>
                <a:spLocks noChangeArrowheads="1"/>
              </p:cNvSpPr>
              <p:nvPr/>
            </p:nvSpPr>
            <p:spPr bwMode="auto">
              <a:xfrm>
                <a:off x="2593" y="2436"/>
                <a:ext cx="66" cy="192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7" name="Rectangle 538"/>
              <p:cNvSpPr>
                <a:spLocks noChangeArrowheads="1"/>
              </p:cNvSpPr>
              <p:nvPr/>
            </p:nvSpPr>
            <p:spPr bwMode="auto">
              <a:xfrm>
                <a:off x="2659" y="2436"/>
                <a:ext cx="69" cy="192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8" name="Rectangle 539"/>
              <p:cNvSpPr>
                <a:spLocks noChangeArrowheads="1"/>
              </p:cNvSpPr>
              <p:nvPr/>
            </p:nvSpPr>
            <p:spPr bwMode="auto">
              <a:xfrm>
                <a:off x="2728" y="2436"/>
                <a:ext cx="68" cy="192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79" name="Rectangle 540"/>
              <p:cNvSpPr>
                <a:spLocks noChangeArrowheads="1"/>
              </p:cNvSpPr>
              <p:nvPr/>
            </p:nvSpPr>
            <p:spPr bwMode="auto">
              <a:xfrm>
                <a:off x="2796" y="2436"/>
                <a:ext cx="67" cy="192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0" name="Rectangle 541"/>
              <p:cNvSpPr>
                <a:spLocks noChangeArrowheads="1"/>
              </p:cNvSpPr>
              <p:nvPr/>
            </p:nvSpPr>
            <p:spPr bwMode="auto">
              <a:xfrm>
                <a:off x="2863" y="2436"/>
                <a:ext cx="69" cy="19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1" name="Rectangle 542"/>
              <p:cNvSpPr>
                <a:spLocks noChangeArrowheads="1"/>
              </p:cNvSpPr>
              <p:nvPr/>
            </p:nvSpPr>
            <p:spPr bwMode="auto">
              <a:xfrm>
                <a:off x="2932" y="2436"/>
                <a:ext cx="68" cy="19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2" name="Rectangle 543"/>
              <p:cNvSpPr>
                <a:spLocks noChangeArrowheads="1"/>
              </p:cNvSpPr>
              <p:nvPr/>
            </p:nvSpPr>
            <p:spPr bwMode="auto">
              <a:xfrm>
                <a:off x="3000" y="2436"/>
                <a:ext cx="67" cy="19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3" name="Rectangle 544"/>
              <p:cNvSpPr>
                <a:spLocks noChangeArrowheads="1"/>
              </p:cNvSpPr>
              <p:nvPr/>
            </p:nvSpPr>
            <p:spPr bwMode="auto">
              <a:xfrm>
                <a:off x="3067" y="2436"/>
                <a:ext cx="68" cy="19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4" name="Rectangle 545"/>
              <p:cNvSpPr>
                <a:spLocks noChangeArrowheads="1"/>
              </p:cNvSpPr>
              <p:nvPr/>
            </p:nvSpPr>
            <p:spPr bwMode="auto">
              <a:xfrm>
                <a:off x="3135" y="2436"/>
                <a:ext cx="67" cy="19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5" name="Rectangle 546"/>
              <p:cNvSpPr>
                <a:spLocks noChangeArrowheads="1"/>
              </p:cNvSpPr>
              <p:nvPr/>
            </p:nvSpPr>
            <p:spPr bwMode="auto">
              <a:xfrm>
                <a:off x="3202" y="2436"/>
                <a:ext cx="67" cy="19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6" name="Rectangle 547"/>
              <p:cNvSpPr>
                <a:spLocks noChangeArrowheads="1"/>
              </p:cNvSpPr>
              <p:nvPr/>
            </p:nvSpPr>
            <p:spPr bwMode="auto">
              <a:xfrm>
                <a:off x="3269" y="2436"/>
                <a:ext cx="69" cy="19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7" name="Rectangle 548"/>
              <p:cNvSpPr>
                <a:spLocks noChangeArrowheads="1"/>
              </p:cNvSpPr>
              <p:nvPr/>
            </p:nvSpPr>
            <p:spPr bwMode="auto">
              <a:xfrm>
                <a:off x="3338" y="2436"/>
                <a:ext cx="68" cy="19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8" name="Rectangle 549"/>
              <p:cNvSpPr>
                <a:spLocks noChangeArrowheads="1"/>
              </p:cNvSpPr>
              <p:nvPr/>
            </p:nvSpPr>
            <p:spPr bwMode="auto">
              <a:xfrm>
                <a:off x="3406" y="2436"/>
                <a:ext cx="67" cy="19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89" name="Rectangle 550"/>
              <p:cNvSpPr>
                <a:spLocks noChangeArrowheads="1"/>
              </p:cNvSpPr>
              <p:nvPr/>
            </p:nvSpPr>
            <p:spPr bwMode="auto">
              <a:xfrm>
                <a:off x="3473" y="2436"/>
                <a:ext cx="68" cy="1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0" name="Rectangle 551"/>
              <p:cNvSpPr>
                <a:spLocks noChangeArrowheads="1"/>
              </p:cNvSpPr>
              <p:nvPr/>
            </p:nvSpPr>
            <p:spPr bwMode="auto">
              <a:xfrm>
                <a:off x="3541" y="2436"/>
                <a:ext cx="67" cy="19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1" name="Rectangle 552"/>
              <p:cNvSpPr>
                <a:spLocks noChangeArrowheads="1"/>
              </p:cNvSpPr>
              <p:nvPr/>
            </p:nvSpPr>
            <p:spPr bwMode="auto">
              <a:xfrm>
                <a:off x="3608" y="2436"/>
                <a:ext cx="68" cy="192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2" name="Rectangle 553"/>
              <p:cNvSpPr>
                <a:spLocks noChangeArrowheads="1"/>
              </p:cNvSpPr>
              <p:nvPr/>
            </p:nvSpPr>
            <p:spPr bwMode="auto">
              <a:xfrm>
                <a:off x="3676" y="2436"/>
                <a:ext cx="67" cy="19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3" name="Rectangle 554"/>
              <p:cNvSpPr>
                <a:spLocks noChangeArrowheads="1"/>
              </p:cNvSpPr>
              <p:nvPr/>
            </p:nvSpPr>
            <p:spPr bwMode="auto">
              <a:xfrm>
                <a:off x="3743" y="2436"/>
                <a:ext cx="67" cy="192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4" name="Rectangle 555"/>
              <p:cNvSpPr>
                <a:spLocks noChangeArrowheads="1"/>
              </p:cNvSpPr>
              <p:nvPr/>
            </p:nvSpPr>
            <p:spPr bwMode="auto">
              <a:xfrm>
                <a:off x="3810" y="2436"/>
                <a:ext cx="68" cy="192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5" name="Rectangle 556"/>
              <p:cNvSpPr>
                <a:spLocks noChangeArrowheads="1"/>
              </p:cNvSpPr>
              <p:nvPr/>
            </p:nvSpPr>
            <p:spPr bwMode="auto">
              <a:xfrm>
                <a:off x="3878" y="2436"/>
                <a:ext cx="69" cy="19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6" name="Rectangle 557"/>
              <p:cNvSpPr>
                <a:spLocks noChangeArrowheads="1"/>
              </p:cNvSpPr>
              <p:nvPr/>
            </p:nvSpPr>
            <p:spPr bwMode="auto">
              <a:xfrm>
                <a:off x="3947" y="2436"/>
                <a:ext cx="67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7" name="Rectangle 558"/>
              <p:cNvSpPr>
                <a:spLocks noChangeArrowheads="1"/>
              </p:cNvSpPr>
              <p:nvPr/>
            </p:nvSpPr>
            <p:spPr bwMode="auto">
              <a:xfrm>
                <a:off x="4014" y="2436"/>
                <a:ext cx="68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8" name="Rectangle 559"/>
              <p:cNvSpPr>
                <a:spLocks noChangeArrowheads="1"/>
              </p:cNvSpPr>
              <p:nvPr/>
            </p:nvSpPr>
            <p:spPr bwMode="auto">
              <a:xfrm>
                <a:off x="4082" y="2436"/>
                <a:ext cx="67" cy="192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99" name="Rectangle 560"/>
              <p:cNvSpPr>
                <a:spLocks noChangeArrowheads="1"/>
              </p:cNvSpPr>
              <p:nvPr/>
            </p:nvSpPr>
            <p:spPr bwMode="auto">
              <a:xfrm>
                <a:off x="4149" y="2436"/>
                <a:ext cx="68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0" name="Rectangle 561"/>
              <p:cNvSpPr>
                <a:spLocks noChangeArrowheads="1"/>
              </p:cNvSpPr>
              <p:nvPr/>
            </p:nvSpPr>
            <p:spPr bwMode="auto">
              <a:xfrm>
                <a:off x="4217" y="2436"/>
                <a:ext cx="67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1" name="Rectangle 562"/>
              <p:cNvSpPr>
                <a:spLocks noChangeArrowheads="1"/>
              </p:cNvSpPr>
              <p:nvPr/>
            </p:nvSpPr>
            <p:spPr bwMode="auto">
              <a:xfrm>
                <a:off x="4284" y="2436"/>
                <a:ext cx="67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2" name="Rectangle 563"/>
              <p:cNvSpPr>
                <a:spLocks noChangeArrowheads="1"/>
              </p:cNvSpPr>
              <p:nvPr/>
            </p:nvSpPr>
            <p:spPr bwMode="auto">
              <a:xfrm>
                <a:off x="4351" y="2436"/>
                <a:ext cx="68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3" name="Rectangle 564"/>
              <p:cNvSpPr>
                <a:spLocks noChangeArrowheads="1"/>
              </p:cNvSpPr>
              <p:nvPr/>
            </p:nvSpPr>
            <p:spPr bwMode="auto">
              <a:xfrm>
                <a:off x="4419" y="2436"/>
                <a:ext cx="69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4" name="Freeform 565"/>
              <p:cNvSpPr>
                <a:spLocks/>
              </p:cNvSpPr>
              <p:nvPr/>
            </p:nvSpPr>
            <p:spPr bwMode="auto">
              <a:xfrm>
                <a:off x="1240" y="2436"/>
                <a:ext cx="3246" cy="192"/>
              </a:xfrm>
              <a:custGeom>
                <a:avLst/>
                <a:gdLst>
                  <a:gd name="T0" fmla="*/ 3208 w 3246"/>
                  <a:gd name="T1" fmla="*/ 0 h 192"/>
                  <a:gd name="T2" fmla="*/ 0 w 3246"/>
                  <a:gd name="T3" fmla="*/ 0 h 192"/>
                  <a:gd name="T4" fmla="*/ 38 w 3246"/>
                  <a:gd name="T5" fmla="*/ 95 h 192"/>
                  <a:gd name="T6" fmla="*/ 0 w 3246"/>
                  <a:gd name="T7" fmla="*/ 192 h 192"/>
                  <a:gd name="T8" fmla="*/ 3208 w 3246"/>
                  <a:gd name="T9" fmla="*/ 192 h 192"/>
                  <a:gd name="T10" fmla="*/ 3246 w 3246"/>
                  <a:gd name="T11" fmla="*/ 95 h 192"/>
                  <a:gd name="T12" fmla="*/ 3208 w 3246"/>
                  <a:gd name="T13" fmla="*/ 0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6"/>
                  <a:gd name="T22" fmla="*/ 0 h 192"/>
                  <a:gd name="T23" fmla="*/ 3246 w 3246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6" h="192">
                    <a:moveTo>
                      <a:pt x="3208" y="0"/>
                    </a:moveTo>
                    <a:lnTo>
                      <a:pt x="0" y="0"/>
                    </a:lnTo>
                    <a:lnTo>
                      <a:pt x="38" y="95"/>
                    </a:lnTo>
                    <a:lnTo>
                      <a:pt x="0" y="192"/>
                    </a:lnTo>
                    <a:lnTo>
                      <a:pt x="3208" y="192"/>
                    </a:lnTo>
                    <a:lnTo>
                      <a:pt x="3246" y="95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E9E9E9"/>
              </a:solidFill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505" name="Freeform 566"/>
              <p:cNvSpPr>
                <a:spLocks/>
              </p:cNvSpPr>
              <p:nvPr/>
            </p:nvSpPr>
            <p:spPr bwMode="auto">
              <a:xfrm>
                <a:off x="1240" y="2436"/>
                <a:ext cx="3246" cy="192"/>
              </a:xfrm>
              <a:custGeom>
                <a:avLst/>
                <a:gdLst>
                  <a:gd name="T0" fmla="*/ 3208 w 3246"/>
                  <a:gd name="T1" fmla="*/ 0 h 192"/>
                  <a:gd name="T2" fmla="*/ 0 w 3246"/>
                  <a:gd name="T3" fmla="*/ 0 h 192"/>
                  <a:gd name="T4" fmla="*/ 38 w 3246"/>
                  <a:gd name="T5" fmla="*/ 95 h 192"/>
                  <a:gd name="T6" fmla="*/ 0 w 3246"/>
                  <a:gd name="T7" fmla="*/ 192 h 192"/>
                  <a:gd name="T8" fmla="*/ 3208 w 3246"/>
                  <a:gd name="T9" fmla="*/ 192 h 192"/>
                  <a:gd name="T10" fmla="*/ 3246 w 3246"/>
                  <a:gd name="T11" fmla="*/ 95 h 192"/>
                  <a:gd name="T12" fmla="*/ 3208 w 3246"/>
                  <a:gd name="T13" fmla="*/ 0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6"/>
                  <a:gd name="T22" fmla="*/ 0 h 192"/>
                  <a:gd name="T23" fmla="*/ 3246 w 3246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6" h="192">
                    <a:moveTo>
                      <a:pt x="3208" y="0"/>
                    </a:moveTo>
                    <a:lnTo>
                      <a:pt x="0" y="0"/>
                    </a:lnTo>
                    <a:lnTo>
                      <a:pt x="38" y="95"/>
                    </a:lnTo>
                    <a:lnTo>
                      <a:pt x="0" y="192"/>
                    </a:lnTo>
                    <a:lnTo>
                      <a:pt x="3208" y="192"/>
                    </a:lnTo>
                    <a:lnTo>
                      <a:pt x="3246" y="95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506" name="Rectangle 567"/>
              <p:cNvSpPr>
                <a:spLocks noChangeArrowheads="1"/>
              </p:cNvSpPr>
              <p:nvPr/>
            </p:nvSpPr>
            <p:spPr bwMode="auto">
              <a:xfrm>
                <a:off x="1240" y="2436"/>
                <a:ext cx="68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7" name="Rectangle 568"/>
              <p:cNvSpPr>
                <a:spLocks noChangeArrowheads="1"/>
              </p:cNvSpPr>
              <p:nvPr/>
            </p:nvSpPr>
            <p:spPr bwMode="auto">
              <a:xfrm>
                <a:off x="1308" y="2436"/>
                <a:ext cx="67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8" name="Rectangle 569"/>
              <p:cNvSpPr>
                <a:spLocks noChangeArrowheads="1"/>
              </p:cNvSpPr>
              <p:nvPr/>
            </p:nvSpPr>
            <p:spPr bwMode="auto">
              <a:xfrm>
                <a:off x="1375" y="2436"/>
                <a:ext cx="68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09" name="Rectangle 570"/>
              <p:cNvSpPr>
                <a:spLocks noChangeArrowheads="1"/>
              </p:cNvSpPr>
              <p:nvPr/>
            </p:nvSpPr>
            <p:spPr bwMode="auto">
              <a:xfrm>
                <a:off x="1443" y="2436"/>
                <a:ext cx="68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0" name="Rectangle 571"/>
              <p:cNvSpPr>
                <a:spLocks noChangeArrowheads="1"/>
              </p:cNvSpPr>
              <p:nvPr/>
            </p:nvSpPr>
            <p:spPr bwMode="auto">
              <a:xfrm>
                <a:off x="1511" y="2436"/>
                <a:ext cx="68" cy="192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1" name="Rectangle 572"/>
              <p:cNvSpPr>
                <a:spLocks noChangeArrowheads="1"/>
              </p:cNvSpPr>
              <p:nvPr/>
            </p:nvSpPr>
            <p:spPr bwMode="auto">
              <a:xfrm>
                <a:off x="1579" y="2436"/>
                <a:ext cx="67" cy="19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2" name="Rectangle 573"/>
              <p:cNvSpPr>
                <a:spLocks noChangeArrowheads="1"/>
              </p:cNvSpPr>
              <p:nvPr/>
            </p:nvSpPr>
            <p:spPr bwMode="auto">
              <a:xfrm>
                <a:off x="1646" y="2436"/>
                <a:ext cx="68" cy="192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3" name="Rectangle 574"/>
              <p:cNvSpPr>
                <a:spLocks noChangeArrowheads="1"/>
              </p:cNvSpPr>
              <p:nvPr/>
            </p:nvSpPr>
            <p:spPr bwMode="auto">
              <a:xfrm>
                <a:off x="1714" y="2436"/>
                <a:ext cx="67" cy="192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4" name="Rectangle 575"/>
              <p:cNvSpPr>
                <a:spLocks noChangeArrowheads="1"/>
              </p:cNvSpPr>
              <p:nvPr/>
            </p:nvSpPr>
            <p:spPr bwMode="auto">
              <a:xfrm>
                <a:off x="1781" y="2436"/>
                <a:ext cx="68" cy="192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5" name="Rectangle 576"/>
              <p:cNvSpPr>
                <a:spLocks noChangeArrowheads="1"/>
              </p:cNvSpPr>
              <p:nvPr/>
            </p:nvSpPr>
            <p:spPr bwMode="auto">
              <a:xfrm>
                <a:off x="1849" y="2436"/>
                <a:ext cx="67" cy="19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6" name="Rectangle 577"/>
              <p:cNvSpPr>
                <a:spLocks noChangeArrowheads="1"/>
              </p:cNvSpPr>
              <p:nvPr/>
            </p:nvSpPr>
            <p:spPr bwMode="auto">
              <a:xfrm>
                <a:off x="1916" y="2436"/>
                <a:ext cx="69" cy="192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7" name="Rectangle 578"/>
              <p:cNvSpPr>
                <a:spLocks noChangeArrowheads="1"/>
              </p:cNvSpPr>
              <p:nvPr/>
            </p:nvSpPr>
            <p:spPr bwMode="auto">
              <a:xfrm>
                <a:off x="1985" y="2436"/>
                <a:ext cx="66" cy="192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8" name="Rectangle 579"/>
              <p:cNvSpPr>
                <a:spLocks noChangeArrowheads="1"/>
              </p:cNvSpPr>
              <p:nvPr/>
            </p:nvSpPr>
            <p:spPr bwMode="auto">
              <a:xfrm>
                <a:off x="2051" y="2436"/>
                <a:ext cx="69" cy="192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19" name="Rectangle 580"/>
              <p:cNvSpPr>
                <a:spLocks noChangeArrowheads="1"/>
              </p:cNvSpPr>
              <p:nvPr/>
            </p:nvSpPr>
            <p:spPr bwMode="auto">
              <a:xfrm>
                <a:off x="2120" y="2436"/>
                <a:ext cx="67" cy="19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0" name="Rectangle 581"/>
              <p:cNvSpPr>
                <a:spLocks noChangeArrowheads="1"/>
              </p:cNvSpPr>
              <p:nvPr/>
            </p:nvSpPr>
            <p:spPr bwMode="auto">
              <a:xfrm>
                <a:off x="2187" y="2436"/>
                <a:ext cx="68" cy="192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1" name="Rectangle 582"/>
              <p:cNvSpPr>
                <a:spLocks noChangeArrowheads="1"/>
              </p:cNvSpPr>
              <p:nvPr/>
            </p:nvSpPr>
            <p:spPr bwMode="auto">
              <a:xfrm>
                <a:off x="2255" y="2436"/>
                <a:ext cx="67" cy="19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2" name="Rectangle 583"/>
              <p:cNvSpPr>
                <a:spLocks noChangeArrowheads="1"/>
              </p:cNvSpPr>
              <p:nvPr/>
            </p:nvSpPr>
            <p:spPr bwMode="auto">
              <a:xfrm>
                <a:off x="2322" y="2436"/>
                <a:ext cx="68" cy="192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3" name="Rectangle 584"/>
              <p:cNvSpPr>
                <a:spLocks noChangeArrowheads="1"/>
              </p:cNvSpPr>
              <p:nvPr/>
            </p:nvSpPr>
            <p:spPr bwMode="auto">
              <a:xfrm>
                <a:off x="2390" y="2436"/>
                <a:ext cx="67" cy="19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4" name="Rectangle 585"/>
              <p:cNvSpPr>
                <a:spLocks noChangeArrowheads="1"/>
              </p:cNvSpPr>
              <p:nvPr/>
            </p:nvSpPr>
            <p:spPr bwMode="auto">
              <a:xfrm>
                <a:off x="2457" y="2436"/>
                <a:ext cx="68" cy="192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5" name="Rectangle 586"/>
              <p:cNvSpPr>
                <a:spLocks noChangeArrowheads="1"/>
              </p:cNvSpPr>
              <p:nvPr/>
            </p:nvSpPr>
            <p:spPr bwMode="auto">
              <a:xfrm>
                <a:off x="2525" y="2436"/>
                <a:ext cx="68" cy="192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6" name="Rectangle 587"/>
              <p:cNvSpPr>
                <a:spLocks noChangeArrowheads="1"/>
              </p:cNvSpPr>
              <p:nvPr/>
            </p:nvSpPr>
            <p:spPr bwMode="auto">
              <a:xfrm>
                <a:off x="2593" y="2436"/>
                <a:ext cx="66" cy="192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7" name="Rectangle 588"/>
              <p:cNvSpPr>
                <a:spLocks noChangeArrowheads="1"/>
              </p:cNvSpPr>
              <p:nvPr/>
            </p:nvSpPr>
            <p:spPr bwMode="auto">
              <a:xfrm>
                <a:off x="2659" y="2436"/>
                <a:ext cx="69" cy="192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8" name="Rectangle 589"/>
              <p:cNvSpPr>
                <a:spLocks noChangeArrowheads="1"/>
              </p:cNvSpPr>
              <p:nvPr/>
            </p:nvSpPr>
            <p:spPr bwMode="auto">
              <a:xfrm>
                <a:off x="2728" y="2436"/>
                <a:ext cx="68" cy="192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29" name="Rectangle 590"/>
              <p:cNvSpPr>
                <a:spLocks noChangeArrowheads="1"/>
              </p:cNvSpPr>
              <p:nvPr/>
            </p:nvSpPr>
            <p:spPr bwMode="auto">
              <a:xfrm>
                <a:off x="2796" y="2436"/>
                <a:ext cx="67" cy="192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0" name="Rectangle 591"/>
              <p:cNvSpPr>
                <a:spLocks noChangeArrowheads="1"/>
              </p:cNvSpPr>
              <p:nvPr/>
            </p:nvSpPr>
            <p:spPr bwMode="auto">
              <a:xfrm>
                <a:off x="2863" y="2436"/>
                <a:ext cx="69" cy="19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1" name="Rectangle 592"/>
              <p:cNvSpPr>
                <a:spLocks noChangeArrowheads="1"/>
              </p:cNvSpPr>
              <p:nvPr/>
            </p:nvSpPr>
            <p:spPr bwMode="auto">
              <a:xfrm>
                <a:off x="2932" y="2436"/>
                <a:ext cx="68" cy="19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2" name="Rectangle 593"/>
              <p:cNvSpPr>
                <a:spLocks noChangeArrowheads="1"/>
              </p:cNvSpPr>
              <p:nvPr/>
            </p:nvSpPr>
            <p:spPr bwMode="auto">
              <a:xfrm>
                <a:off x="3000" y="2436"/>
                <a:ext cx="67" cy="19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3" name="Rectangle 594"/>
              <p:cNvSpPr>
                <a:spLocks noChangeArrowheads="1"/>
              </p:cNvSpPr>
              <p:nvPr/>
            </p:nvSpPr>
            <p:spPr bwMode="auto">
              <a:xfrm>
                <a:off x="3067" y="2436"/>
                <a:ext cx="68" cy="19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4" name="Rectangle 595"/>
              <p:cNvSpPr>
                <a:spLocks noChangeArrowheads="1"/>
              </p:cNvSpPr>
              <p:nvPr/>
            </p:nvSpPr>
            <p:spPr bwMode="auto">
              <a:xfrm>
                <a:off x="3135" y="2436"/>
                <a:ext cx="67" cy="19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5" name="Rectangle 596"/>
              <p:cNvSpPr>
                <a:spLocks noChangeArrowheads="1"/>
              </p:cNvSpPr>
              <p:nvPr/>
            </p:nvSpPr>
            <p:spPr bwMode="auto">
              <a:xfrm>
                <a:off x="3202" y="2436"/>
                <a:ext cx="67" cy="19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6" name="Rectangle 597"/>
              <p:cNvSpPr>
                <a:spLocks noChangeArrowheads="1"/>
              </p:cNvSpPr>
              <p:nvPr/>
            </p:nvSpPr>
            <p:spPr bwMode="auto">
              <a:xfrm>
                <a:off x="3269" y="2436"/>
                <a:ext cx="69" cy="19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7" name="Rectangle 598"/>
              <p:cNvSpPr>
                <a:spLocks noChangeArrowheads="1"/>
              </p:cNvSpPr>
              <p:nvPr/>
            </p:nvSpPr>
            <p:spPr bwMode="auto">
              <a:xfrm>
                <a:off x="3338" y="2436"/>
                <a:ext cx="68" cy="19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8" name="Rectangle 599"/>
              <p:cNvSpPr>
                <a:spLocks noChangeArrowheads="1"/>
              </p:cNvSpPr>
              <p:nvPr/>
            </p:nvSpPr>
            <p:spPr bwMode="auto">
              <a:xfrm>
                <a:off x="3406" y="2436"/>
                <a:ext cx="67" cy="19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39" name="Rectangle 600"/>
              <p:cNvSpPr>
                <a:spLocks noChangeArrowheads="1"/>
              </p:cNvSpPr>
              <p:nvPr/>
            </p:nvSpPr>
            <p:spPr bwMode="auto">
              <a:xfrm>
                <a:off x="3473" y="2436"/>
                <a:ext cx="68" cy="1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0" name="Rectangle 601"/>
              <p:cNvSpPr>
                <a:spLocks noChangeArrowheads="1"/>
              </p:cNvSpPr>
              <p:nvPr/>
            </p:nvSpPr>
            <p:spPr bwMode="auto">
              <a:xfrm>
                <a:off x="3541" y="2436"/>
                <a:ext cx="67" cy="19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1" name="Rectangle 602"/>
              <p:cNvSpPr>
                <a:spLocks noChangeArrowheads="1"/>
              </p:cNvSpPr>
              <p:nvPr/>
            </p:nvSpPr>
            <p:spPr bwMode="auto">
              <a:xfrm>
                <a:off x="3608" y="2436"/>
                <a:ext cx="68" cy="192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2" name="Rectangle 603"/>
              <p:cNvSpPr>
                <a:spLocks noChangeArrowheads="1"/>
              </p:cNvSpPr>
              <p:nvPr/>
            </p:nvSpPr>
            <p:spPr bwMode="auto">
              <a:xfrm>
                <a:off x="3676" y="2436"/>
                <a:ext cx="67" cy="19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3" name="Rectangle 604"/>
              <p:cNvSpPr>
                <a:spLocks noChangeArrowheads="1"/>
              </p:cNvSpPr>
              <p:nvPr/>
            </p:nvSpPr>
            <p:spPr bwMode="auto">
              <a:xfrm>
                <a:off x="3743" y="2436"/>
                <a:ext cx="67" cy="192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4" name="Rectangle 605"/>
              <p:cNvSpPr>
                <a:spLocks noChangeArrowheads="1"/>
              </p:cNvSpPr>
              <p:nvPr/>
            </p:nvSpPr>
            <p:spPr bwMode="auto">
              <a:xfrm>
                <a:off x="3810" y="2436"/>
                <a:ext cx="68" cy="192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5" name="Rectangle 606"/>
              <p:cNvSpPr>
                <a:spLocks noChangeArrowheads="1"/>
              </p:cNvSpPr>
              <p:nvPr/>
            </p:nvSpPr>
            <p:spPr bwMode="auto">
              <a:xfrm>
                <a:off x="3878" y="2436"/>
                <a:ext cx="69" cy="19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6" name="Rectangle 607"/>
              <p:cNvSpPr>
                <a:spLocks noChangeArrowheads="1"/>
              </p:cNvSpPr>
              <p:nvPr/>
            </p:nvSpPr>
            <p:spPr bwMode="auto">
              <a:xfrm>
                <a:off x="3947" y="2436"/>
                <a:ext cx="67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7" name="Rectangle 608"/>
              <p:cNvSpPr>
                <a:spLocks noChangeArrowheads="1"/>
              </p:cNvSpPr>
              <p:nvPr/>
            </p:nvSpPr>
            <p:spPr bwMode="auto">
              <a:xfrm>
                <a:off x="4014" y="2436"/>
                <a:ext cx="68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8" name="Rectangle 609"/>
              <p:cNvSpPr>
                <a:spLocks noChangeArrowheads="1"/>
              </p:cNvSpPr>
              <p:nvPr/>
            </p:nvSpPr>
            <p:spPr bwMode="auto">
              <a:xfrm>
                <a:off x="4082" y="2436"/>
                <a:ext cx="67" cy="192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49" name="Rectangle 610"/>
              <p:cNvSpPr>
                <a:spLocks noChangeArrowheads="1"/>
              </p:cNvSpPr>
              <p:nvPr/>
            </p:nvSpPr>
            <p:spPr bwMode="auto">
              <a:xfrm>
                <a:off x="4149" y="2436"/>
                <a:ext cx="68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0" name="Rectangle 611"/>
              <p:cNvSpPr>
                <a:spLocks noChangeArrowheads="1"/>
              </p:cNvSpPr>
              <p:nvPr/>
            </p:nvSpPr>
            <p:spPr bwMode="auto">
              <a:xfrm>
                <a:off x="4217" y="2436"/>
                <a:ext cx="67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1" name="Rectangle 612"/>
              <p:cNvSpPr>
                <a:spLocks noChangeArrowheads="1"/>
              </p:cNvSpPr>
              <p:nvPr/>
            </p:nvSpPr>
            <p:spPr bwMode="auto">
              <a:xfrm>
                <a:off x="4284" y="2436"/>
                <a:ext cx="67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2" name="Rectangle 613"/>
              <p:cNvSpPr>
                <a:spLocks noChangeArrowheads="1"/>
              </p:cNvSpPr>
              <p:nvPr/>
            </p:nvSpPr>
            <p:spPr bwMode="auto">
              <a:xfrm>
                <a:off x="4351" y="2436"/>
                <a:ext cx="68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553" name="Rectangle 614"/>
              <p:cNvSpPr>
                <a:spLocks noChangeArrowheads="1"/>
              </p:cNvSpPr>
              <p:nvPr/>
            </p:nvSpPr>
            <p:spPr bwMode="auto">
              <a:xfrm>
                <a:off x="4419" y="2436"/>
                <a:ext cx="69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  <p:sp>
          <p:nvSpPr>
            <p:cNvPr id="55349" name="Freeform 615"/>
            <p:cNvSpPr>
              <a:spLocks/>
            </p:cNvSpPr>
            <p:nvPr/>
          </p:nvSpPr>
          <p:spPr bwMode="auto">
            <a:xfrm>
              <a:off x="1240" y="2436"/>
              <a:ext cx="3246" cy="192"/>
            </a:xfrm>
            <a:custGeom>
              <a:avLst/>
              <a:gdLst>
                <a:gd name="T0" fmla="*/ 3208 w 3246"/>
                <a:gd name="T1" fmla="*/ 0 h 192"/>
                <a:gd name="T2" fmla="*/ 0 w 3246"/>
                <a:gd name="T3" fmla="*/ 0 h 192"/>
                <a:gd name="T4" fmla="*/ 38 w 3246"/>
                <a:gd name="T5" fmla="*/ 95 h 192"/>
                <a:gd name="T6" fmla="*/ 0 w 3246"/>
                <a:gd name="T7" fmla="*/ 192 h 192"/>
                <a:gd name="T8" fmla="*/ 3208 w 3246"/>
                <a:gd name="T9" fmla="*/ 192 h 192"/>
                <a:gd name="T10" fmla="*/ 3246 w 3246"/>
                <a:gd name="T11" fmla="*/ 95 h 192"/>
                <a:gd name="T12" fmla="*/ 3208 w 3246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6"/>
                <a:gd name="T22" fmla="*/ 0 h 192"/>
                <a:gd name="T23" fmla="*/ 3246 w 3246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6" h="192">
                  <a:moveTo>
                    <a:pt x="3208" y="0"/>
                  </a:moveTo>
                  <a:lnTo>
                    <a:pt x="0" y="0"/>
                  </a:lnTo>
                  <a:lnTo>
                    <a:pt x="38" y="95"/>
                  </a:lnTo>
                  <a:lnTo>
                    <a:pt x="0" y="192"/>
                  </a:lnTo>
                  <a:lnTo>
                    <a:pt x="3208" y="192"/>
                  </a:lnTo>
                  <a:lnTo>
                    <a:pt x="3246" y="95"/>
                  </a:lnTo>
                  <a:lnTo>
                    <a:pt x="320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350" name="Rectangle 616"/>
            <p:cNvSpPr>
              <a:spLocks noChangeArrowheads="1"/>
            </p:cNvSpPr>
            <p:nvPr/>
          </p:nvSpPr>
          <p:spPr bwMode="auto">
            <a:xfrm>
              <a:off x="1421" y="2462"/>
              <a:ext cx="27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51" name="Rectangle 617"/>
            <p:cNvSpPr>
              <a:spLocks noChangeArrowheads="1"/>
            </p:cNvSpPr>
            <p:nvPr/>
          </p:nvSpPr>
          <p:spPr bwMode="auto">
            <a:xfrm>
              <a:off x="1658" y="2464"/>
              <a:ext cx="6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Fenntartás: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52" name="Rectangle 618"/>
            <p:cNvSpPr>
              <a:spLocks noChangeArrowheads="1"/>
            </p:cNvSpPr>
            <p:nvPr/>
          </p:nvSpPr>
          <p:spPr bwMode="auto">
            <a:xfrm>
              <a:off x="2368" y="2464"/>
              <a:ext cx="8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Hibaelhárítás - </a:t>
              </a:r>
              <a:endParaRPr lang="en-GB" sz="2000" b="1">
                <a:latin typeface="Impact" pitchFamily="34" charset="0"/>
              </a:endParaRPr>
            </a:p>
          </p:txBody>
        </p:sp>
        <p:sp>
          <p:nvSpPr>
            <p:cNvPr id="55353" name="Rectangle 619"/>
            <p:cNvSpPr>
              <a:spLocks noChangeArrowheads="1"/>
            </p:cNvSpPr>
            <p:nvPr/>
          </p:nvSpPr>
          <p:spPr bwMode="auto">
            <a:xfrm>
              <a:off x="3266" y="2464"/>
              <a:ext cx="7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Karbantartás</a:t>
              </a:r>
              <a:endParaRPr lang="en-GB" sz="2000" b="1">
                <a:latin typeface="Impact" pitchFamily="34" charset="0"/>
              </a:endParaRPr>
            </a:p>
          </p:txBody>
        </p:sp>
        <p:grpSp>
          <p:nvGrpSpPr>
            <p:cNvPr id="55354" name="Group 620"/>
            <p:cNvGrpSpPr>
              <a:grpSpLocks/>
            </p:cNvGrpSpPr>
            <p:nvPr/>
          </p:nvGrpSpPr>
          <p:grpSpPr bwMode="auto">
            <a:xfrm>
              <a:off x="1199" y="2628"/>
              <a:ext cx="3248" cy="192"/>
              <a:chOff x="1199" y="2628"/>
              <a:chExt cx="3248" cy="192"/>
            </a:xfrm>
          </p:grpSpPr>
          <p:sp>
            <p:nvSpPr>
              <p:cNvPr id="55358" name="Rectangle 621"/>
              <p:cNvSpPr>
                <a:spLocks noChangeArrowheads="1"/>
              </p:cNvSpPr>
              <p:nvPr/>
            </p:nvSpPr>
            <p:spPr bwMode="auto">
              <a:xfrm>
                <a:off x="1199" y="2628"/>
                <a:ext cx="68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59" name="Rectangle 622"/>
              <p:cNvSpPr>
                <a:spLocks noChangeArrowheads="1"/>
              </p:cNvSpPr>
              <p:nvPr/>
            </p:nvSpPr>
            <p:spPr bwMode="auto">
              <a:xfrm>
                <a:off x="1267" y="2628"/>
                <a:ext cx="69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0" name="Rectangle 623"/>
              <p:cNvSpPr>
                <a:spLocks noChangeArrowheads="1"/>
              </p:cNvSpPr>
              <p:nvPr/>
            </p:nvSpPr>
            <p:spPr bwMode="auto">
              <a:xfrm>
                <a:off x="1336" y="2628"/>
                <a:ext cx="67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1" name="Rectangle 624"/>
              <p:cNvSpPr>
                <a:spLocks noChangeArrowheads="1"/>
              </p:cNvSpPr>
              <p:nvPr/>
            </p:nvSpPr>
            <p:spPr bwMode="auto">
              <a:xfrm>
                <a:off x="1403" y="2628"/>
                <a:ext cx="67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2" name="Rectangle 625"/>
              <p:cNvSpPr>
                <a:spLocks noChangeArrowheads="1"/>
              </p:cNvSpPr>
              <p:nvPr/>
            </p:nvSpPr>
            <p:spPr bwMode="auto">
              <a:xfrm>
                <a:off x="1470" y="2628"/>
                <a:ext cx="68" cy="192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3" name="Rectangle 626"/>
              <p:cNvSpPr>
                <a:spLocks noChangeArrowheads="1"/>
              </p:cNvSpPr>
              <p:nvPr/>
            </p:nvSpPr>
            <p:spPr bwMode="auto">
              <a:xfrm>
                <a:off x="1538" y="2628"/>
                <a:ext cx="67" cy="19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4" name="Rectangle 627"/>
              <p:cNvSpPr>
                <a:spLocks noChangeArrowheads="1"/>
              </p:cNvSpPr>
              <p:nvPr/>
            </p:nvSpPr>
            <p:spPr bwMode="auto">
              <a:xfrm>
                <a:off x="1605" y="2628"/>
                <a:ext cx="68" cy="192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5" name="Rectangle 628"/>
              <p:cNvSpPr>
                <a:spLocks noChangeArrowheads="1"/>
              </p:cNvSpPr>
              <p:nvPr/>
            </p:nvSpPr>
            <p:spPr bwMode="auto">
              <a:xfrm>
                <a:off x="1673" y="2628"/>
                <a:ext cx="67" cy="192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6" name="Rectangle 629"/>
              <p:cNvSpPr>
                <a:spLocks noChangeArrowheads="1"/>
              </p:cNvSpPr>
              <p:nvPr/>
            </p:nvSpPr>
            <p:spPr bwMode="auto">
              <a:xfrm>
                <a:off x="1740" y="2628"/>
                <a:ext cx="69" cy="192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7" name="Rectangle 630"/>
              <p:cNvSpPr>
                <a:spLocks noChangeArrowheads="1"/>
              </p:cNvSpPr>
              <p:nvPr/>
            </p:nvSpPr>
            <p:spPr bwMode="auto">
              <a:xfrm>
                <a:off x="1809" y="2628"/>
                <a:ext cx="66" cy="19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8" name="Rectangle 631"/>
              <p:cNvSpPr>
                <a:spLocks noChangeArrowheads="1"/>
              </p:cNvSpPr>
              <p:nvPr/>
            </p:nvSpPr>
            <p:spPr bwMode="auto">
              <a:xfrm>
                <a:off x="1875" y="2628"/>
                <a:ext cx="69" cy="192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69" name="Rectangle 632"/>
              <p:cNvSpPr>
                <a:spLocks noChangeArrowheads="1"/>
              </p:cNvSpPr>
              <p:nvPr/>
            </p:nvSpPr>
            <p:spPr bwMode="auto">
              <a:xfrm>
                <a:off x="1944" y="2628"/>
                <a:ext cx="67" cy="192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0" name="Rectangle 633"/>
              <p:cNvSpPr>
                <a:spLocks noChangeArrowheads="1"/>
              </p:cNvSpPr>
              <p:nvPr/>
            </p:nvSpPr>
            <p:spPr bwMode="auto">
              <a:xfrm>
                <a:off x="2011" y="2628"/>
                <a:ext cx="68" cy="192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1" name="Rectangle 634"/>
              <p:cNvSpPr>
                <a:spLocks noChangeArrowheads="1"/>
              </p:cNvSpPr>
              <p:nvPr/>
            </p:nvSpPr>
            <p:spPr bwMode="auto">
              <a:xfrm>
                <a:off x="2079" y="2628"/>
                <a:ext cx="67" cy="19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2" name="Rectangle 635"/>
              <p:cNvSpPr>
                <a:spLocks noChangeArrowheads="1"/>
              </p:cNvSpPr>
              <p:nvPr/>
            </p:nvSpPr>
            <p:spPr bwMode="auto">
              <a:xfrm>
                <a:off x="2146" y="2628"/>
                <a:ext cx="68" cy="192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3" name="Rectangle 636"/>
              <p:cNvSpPr>
                <a:spLocks noChangeArrowheads="1"/>
              </p:cNvSpPr>
              <p:nvPr/>
            </p:nvSpPr>
            <p:spPr bwMode="auto">
              <a:xfrm>
                <a:off x="2214" y="2628"/>
                <a:ext cx="69" cy="19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4" name="Rectangle 637"/>
              <p:cNvSpPr>
                <a:spLocks noChangeArrowheads="1"/>
              </p:cNvSpPr>
              <p:nvPr/>
            </p:nvSpPr>
            <p:spPr bwMode="auto">
              <a:xfrm>
                <a:off x="2283" y="2628"/>
                <a:ext cx="66" cy="192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5" name="Rectangle 638"/>
              <p:cNvSpPr>
                <a:spLocks noChangeArrowheads="1"/>
              </p:cNvSpPr>
              <p:nvPr/>
            </p:nvSpPr>
            <p:spPr bwMode="auto">
              <a:xfrm>
                <a:off x="2349" y="2628"/>
                <a:ext cx="69" cy="19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6" name="Rectangle 639"/>
              <p:cNvSpPr>
                <a:spLocks noChangeArrowheads="1"/>
              </p:cNvSpPr>
              <p:nvPr/>
            </p:nvSpPr>
            <p:spPr bwMode="auto">
              <a:xfrm>
                <a:off x="2418" y="2628"/>
                <a:ext cx="67" cy="192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7" name="Rectangle 640"/>
              <p:cNvSpPr>
                <a:spLocks noChangeArrowheads="1"/>
              </p:cNvSpPr>
              <p:nvPr/>
            </p:nvSpPr>
            <p:spPr bwMode="auto">
              <a:xfrm>
                <a:off x="2485" y="2628"/>
                <a:ext cx="67" cy="192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8" name="Rectangle 641"/>
              <p:cNvSpPr>
                <a:spLocks noChangeArrowheads="1"/>
              </p:cNvSpPr>
              <p:nvPr/>
            </p:nvSpPr>
            <p:spPr bwMode="auto">
              <a:xfrm>
                <a:off x="2552" y="2628"/>
                <a:ext cx="68" cy="192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79" name="Rectangle 642"/>
              <p:cNvSpPr>
                <a:spLocks noChangeArrowheads="1"/>
              </p:cNvSpPr>
              <p:nvPr/>
            </p:nvSpPr>
            <p:spPr bwMode="auto">
              <a:xfrm>
                <a:off x="2620" y="2628"/>
                <a:ext cx="67" cy="192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0" name="Rectangle 643"/>
              <p:cNvSpPr>
                <a:spLocks noChangeArrowheads="1"/>
              </p:cNvSpPr>
              <p:nvPr/>
            </p:nvSpPr>
            <p:spPr bwMode="auto">
              <a:xfrm>
                <a:off x="2687" y="2628"/>
                <a:ext cx="68" cy="192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1" name="Rectangle 644"/>
              <p:cNvSpPr>
                <a:spLocks noChangeArrowheads="1"/>
              </p:cNvSpPr>
              <p:nvPr/>
            </p:nvSpPr>
            <p:spPr bwMode="auto">
              <a:xfrm>
                <a:off x="2755" y="2628"/>
                <a:ext cx="67" cy="192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2" name="Rectangle 645"/>
              <p:cNvSpPr>
                <a:spLocks noChangeArrowheads="1"/>
              </p:cNvSpPr>
              <p:nvPr/>
            </p:nvSpPr>
            <p:spPr bwMode="auto">
              <a:xfrm>
                <a:off x="2822" y="2628"/>
                <a:ext cx="69" cy="19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3" name="Rectangle 646"/>
              <p:cNvSpPr>
                <a:spLocks noChangeArrowheads="1"/>
              </p:cNvSpPr>
              <p:nvPr/>
            </p:nvSpPr>
            <p:spPr bwMode="auto">
              <a:xfrm>
                <a:off x="2891" y="2628"/>
                <a:ext cx="68" cy="19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4" name="Rectangle 647"/>
              <p:cNvSpPr>
                <a:spLocks noChangeArrowheads="1"/>
              </p:cNvSpPr>
              <p:nvPr/>
            </p:nvSpPr>
            <p:spPr bwMode="auto">
              <a:xfrm>
                <a:off x="2959" y="2628"/>
                <a:ext cx="67" cy="19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5" name="Rectangle 648"/>
              <p:cNvSpPr>
                <a:spLocks noChangeArrowheads="1"/>
              </p:cNvSpPr>
              <p:nvPr/>
            </p:nvSpPr>
            <p:spPr bwMode="auto">
              <a:xfrm>
                <a:off x="3026" y="2628"/>
                <a:ext cx="67" cy="19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6" name="Rectangle 649"/>
              <p:cNvSpPr>
                <a:spLocks noChangeArrowheads="1"/>
              </p:cNvSpPr>
              <p:nvPr/>
            </p:nvSpPr>
            <p:spPr bwMode="auto">
              <a:xfrm>
                <a:off x="3093" y="2628"/>
                <a:ext cx="69" cy="19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7" name="Rectangle 650"/>
              <p:cNvSpPr>
                <a:spLocks noChangeArrowheads="1"/>
              </p:cNvSpPr>
              <p:nvPr/>
            </p:nvSpPr>
            <p:spPr bwMode="auto">
              <a:xfrm>
                <a:off x="3162" y="2628"/>
                <a:ext cx="68" cy="19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8" name="Rectangle 651"/>
              <p:cNvSpPr>
                <a:spLocks noChangeArrowheads="1"/>
              </p:cNvSpPr>
              <p:nvPr/>
            </p:nvSpPr>
            <p:spPr bwMode="auto">
              <a:xfrm>
                <a:off x="3230" y="2628"/>
                <a:ext cx="67" cy="19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89" name="Rectangle 652"/>
              <p:cNvSpPr>
                <a:spLocks noChangeArrowheads="1"/>
              </p:cNvSpPr>
              <p:nvPr/>
            </p:nvSpPr>
            <p:spPr bwMode="auto">
              <a:xfrm>
                <a:off x="3297" y="2628"/>
                <a:ext cx="68" cy="19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0" name="Rectangle 653"/>
              <p:cNvSpPr>
                <a:spLocks noChangeArrowheads="1"/>
              </p:cNvSpPr>
              <p:nvPr/>
            </p:nvSpPr>
            <p:spPr bwMode="auto">
              <a:xfrm>
                <a:off x="3365" y="2628"/>
                <a:ext cx="67" cy="19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1" name="Rectangle 654"/>
              <p:cNvSpPr>
                <a:spLocks noChangeArrowheads="1"/>
              </p:cNvSpPr>
              <p:nvPr/>
            </p:nvSpPr>
            <p:spPr bwMode="auto">
              <a:xfrm>
                <a:off x="3432" y="2628"/>
                <a:ext cx="68" cy="1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2" name="Rectangle 655"/>
              <p:cNvSpPr>
                <a:spLocks noChangeArrowheads="1"/>
              </p:cNvSpPr>
              <p:nvPr/>
            </p:nvSpPr>
            <p:spPr bwMode="auto">
              <a:xfrm>
                <a:off x="3500" y="2628"/>
                <a:ext cx="67" cy="19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3" name="Rectangle 656"/>
              <p:cNvSpPr>
                <a:spLocks noChangeArrowheads="1"/>
              </p:cNvSpPr>
              <p:nvPr/>
            </p:nvSpPr>
            <p:spPr bwMode="auto">
              <a:xfrm>
                <a:off x="3567" y="2628"/>
                <a:ext cx="67" cy="192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4" name="Rectangle 657"/>
              <p:cNvSpPr>
                <a:spLocks noChangeArrowheads="1"/>
              </p:cNvSpPr>
              <p:nvPr/>
            </p:nvSpPr>
            <p:spPr bwMode="auto">
              <a:xfrm>
                <a:off x="3634" y="2628"/>
                <a:ext cx="69" cy="19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5" name="Rectangle 658"/>
              <p:cNvSpPr>
                <a:spLocks noChangeArrowheads="1"/>
              </p:cNvSpPr>
              <p:nvPr/>
            </p:nvSpPr>
            <p:spPr bwMode="auto">
              <a:xfrm>
                <a:off x="3703" y="2628"/>
                <a:ext cx="68" cy="192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6" name="Rectangle 659"/>
              <p:cNvSpPr>
                <a:spLocks noChangeArrowheads="1"/>
              </p:cNvSpPr>
              <p:nvPr/>
            </p:nvSpPr>
            <p:spPr bwMode="auto">
              <a:xfrm>
                <a:off x="3771" y="2628"/>
                <a:ext cx="67" cy="192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7" name="Rectangle 660"/>
              <p:cNvSpPr>
                <a:spLocks noChangeArrowheads="1"/>
              </p:cNvSpPr>
              <p:nvPr/>
            </p:nvSpPr>
            <p:spPr bwMode="auto">
              <a:xfrm>
                <a:off x="3838" y="2628"/>
                <a:ext cx="68" cy="19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8" name="Rectangle 661"/>
              <p:cNvSpPr>
                <a:spLocks noChangeArrowheads="1"/>
              </p:cNvSpPr>
              <p:nvPr/>
            </p:nvSpPr>
            <p:spPr bwMode="auto">
              <a:xfrm>
                <a:off x="3906" y="2628"/>
                <a:ext cx="67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399" name="Rectangle 662"/>
              <p:cNvSpPr>
                <a:spLocks noChangeArrowheads="1"/>
              </p:cNvSpPr>
              <p:nvPr/>
            </p:nvSpPr>
            <p:spPr bwMode="auto">
              <a:xfrm>
                <a:off x="3973" y="2628"/>
                <a:ext cx="68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0" name="Rectangle 663"/>
              <p:cNvSpPr>
                <a:spLocks noChangeArrowheads="1"/>
              </p:cNvSpPr>
              <p:nvPr/>
            </p:nvSpPr>
            <p:spPr bwMode="auto">
              <a:xfrm>
                <a:off x="4041" y="2628"/>
                <a:ext cx="67" cy="192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1" name="Rectangle 664"/>
              <p:cNvSpPr>
                <a:spLocks noChangeArrowheads="1"/>
              </p:cNvSpPr>
              <p:nvPr/>
            </p:nvSpPr>
            <p:spPr bwMode="auto">
              <a:xfrm>
                <a:off x="4108" y="2628"/>
                <a:ext cx="69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2" name="Rectangle 665"/>
              <p:cNvSpPr>
                <a:spLocks noChangeArrowheads="1"/>
              </p:cNvSpPr>
              <p:nvPr/>
            </p:nvSpPr>
            <p:spPr bwMode="auto">
              <a:xfrm>
                <a:off x="4177" y="2628"/>
                <a:ext cx="66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3" name="Rectangle 666"/>
              <p:cNvSpPr>
                <a:spLocks noChangeArrowheads="1"/>
              </p:cNvSpPr>
              <p:nvPr/>
            </p:nvSpPr>
            <p:spPr bwMode="auto">
              <a:xfrm>
                <a:off x="4243" y="2628"/>
                <a:ext cx="69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4" name="Rectangle 667"/>
              <p:cNvSpPr>
                <a:spLocks noChangeArrowheads="1"/>
              </p:cNvSpPr>
              <p:nvPr/>
            </p:nvSpPr>
            <p:spPr bwMode="auto">
              <a:xfrm>
                <a:off x="4312" y="2628"/>
                <a:ext cx="67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5" name="Rectangle 668"/>
              <p:cNvSpPr>
                <a:spLocks noChangeArrowheads="1"/>
              </p:cNvSpPr>
              <p:nvPr/>
            </p:nvSpPr>
            <p:spPr bwMode="auto">
              <a:xfrm>
                <a:off x="4379" y="2628"/>
                <a:ext cx="68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6" name="Freeform 669"/>
              <p:cNvSpPr>
                <a:spLocks/>
              </p:cNvSpPr>
              <p:nvPr/>
            </p:nvSpPr>
            <p:spPr bwMode="auto">
              <a:xfrm>
                <a:off x="1199" y="2628"/>
                <a:ext cx="3246" cy="190"/>
              </a:xfrm>
              <a:custGeom>
                <a:avLst/>
                <a:gdLst>
                  <a:gd name="T0" fmla="*/ 3202 w 3246"/>
                  <a:gd name="T1" fmla="*/ 0 h 190"/>
                  <a:gd name="T2" fmla="*/ 0 w 3246"/>
                  <a:gd name="T3" fmla="*/ 0 h 190"/>
                  <a:gd name="T4" fmla="*/ 46 w 3246"/>
                  <a:gd name="T5" fmla="*/ 95 h 190"/>
                  <a:gd name="T6" fmla="*/ 0 w 3246"/>
                  <a:gd name="T7" fmla="*/ 190 h 190"/>
                  <a:gd name="T8" fmla="*/ 3202 w 3246"/>
                  <a:gd name="T9" fmla="*/ 190 h 190"/>
                  <a:gd name="T10" fmla="*/ 3246 w 3246"/>
                  <a:gd name="T11" fmla="*/ 95 h 190"/>
                  <a:gd name="T12" fmla="*/ 3202 w 3246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6"/>
                  <a:gd name="T22" fmla="*/ 0 h 190"/>
                  <a:gd name="T23" fmla="*/ 3246 w 3246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6" h="190">
                    <a:moveTo>
                      <a:pt x="3202" y="0"/>
                    </a:moveTo>
                    <a:lnTo>
                      <a:pt x="0" y="0"/>
                    </a:lnTo>
                    <a:lnTo>
                      <a:pt x="46" y="95"/>
                    </a:lnTo>
                    <a:lnTo>
                      <a:pt x="0" y="190"/>
                    </a:lnTo>
                    <a:lnTo>
                      <a:pt x="3202" y="190"/>
                    </a:lnTo>
                    <a:lnTo>
                      <a:pt x="3246" y="95"/>
                    </a:lnTo>
                    <a:lnTo>
                      <a:pt x="3202" y="0"/>
                    </a:lnTo>
                    <a:close/>
                  </a:path>
                </a:pathLst>
              </a:custGeom>
              <a:solidFill>
                <a:srgbClr val="E9E9E9"/>
              </a:solidFill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407" name="Freeform 670"/>
              <p:cNvSpPr>
                <a:spLocks/>
              </p:cNvSpPr>
              <p:nvPr/>
            </p:nvSpPr>
            <p:spPr bwMode="auto">
              <a:xfrm>
                <a:off x="1199" y="2628"/>
                <a:ext cx="3246" cy="190"/>
              </a:xfrm>
              <a:custGeom>
                <a:avLst/>
                <a:gdLst>
                  <a:gd name="T0" fmla="*/ 3202 w 3246"/>
                  <a:gd name="T1" fmla="*/ 0 h 190"/>
                  <a:gd name="T2" fmla="*/ 0 w 3246"/>
                  <a:gd name="T3" fmla="*/ 0 h 190"/>
                  <a:gd name="T4" fmla="*/ 46 w 3246"/>
                  <a:gd name="T5" fmla="*/ 95 h 190"/>
                  <a:gd name="T6" fmla="*/ 0 w 3246"/>
                  <a:gd name="T7" fmla="*/ 190 h 190"/>
                  <a:gd name="T8" fmla="*/ 3202 w 3246"/>
                  <a:gd name="T9" fmla="*/ 190 h 190"/>
                  <a:gd name="T10" fmla="*/ 3246 w 3246"/>
                  <a:gd name="T11" fmla="*/ 95 h 190"/>
                  <a:gd name="T12" fmla="*/ 3202 w 3246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6"/>
                  <a:gd name="T22" fmla="*/ 0 h 190"/>
                  <a:gd name="T23" fmla="*/ 3246 w 3246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6" h="190">
                    <a:moveTo>
                      <a:pt x="3202" y="0"/>
                    </a:moveTo>
                    <a:lnTo>
                      <a:pt x="0" y="0"/>
                    </a:lnTo>
                    <a:lnTo>
                      <a:pt x="46" y="95"/>
                    </a:lnTo>
                    <a:lnTo>
                      <a:pt x="0" y="190"/>
                    </a:lnTo>
                    <a:lnTo>
                      <a:pt x="3202" y="190"/>
                    </a:lnTo>
                    <a:lnTo>
                      <a:pt x="3246" y="95"/>
                    </a:lnTo>
                    <a:lnTo>
                      <a:pt x="3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408" name="Rectangle 671"/>
              <p:cNvSpPr>
                <a:spLocks noChangeArrowheads="1"/>
              </p:cNvSpPr>
              <p:nvPr/>
            </p:nvSpPr>
            <p:spPr bwMode="auto">
              <a:xfrm>
                <a:off x="1199" y="2628"/>
                <a:ext cx="68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09" name="Rectangle 672"/>
              <p:cNvSpPr>
                <a:spLocks noChangeArrowheads="1"/>
              </p:cNvSpPr>
              <p:nvPr/>
            </p:nvSpPr>
            <p:spPr bwMode="auto">
              <a:xfrm>
                <a:off x="1267" y="2628"/>
                <a:ext cx="69" cy="192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0" name="Rectangle 673"/>
              <p:cNvSpPr>
                <a:spLocks noChangeArrowheads="1"/>
              </p:cNvSpPr>
              <p:nvPr/>
            </p:nvSpPr>
            <p:spPr bwMode="auto">
              <a:xfrm>
                <a:off x="1336" y="2628"/>
                <a:ext cx="67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1" name="Rectangle 674"/>
              <p:cNvSpPr>
                <a:spLocks noChangeArrowheads="1"/>
              </p:cNvSpPr>
              <p:nvPr/>
            </p:nvSpPr>
            <p:spPr bwMode="auto">
              <a:xfrm>
                <a:off x="1403" y="2628"/>
                <a:ext cx="67" cy="192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2" name="Rectangle 675"/>
              <p:cNvSpPr>
                <a:spLocks noChangeArrowheads="1"/>
              </p:cNvSpPr>
              <p:nvPr/>
            </p:nvSpPr>
            <p:spPr bwMode="auto">
              <a:xfrm>
                <a:off x="1470" y="2628"/>
                <a:ext cx="68" cy="192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3" name="Rectangle 676"/>
              <p:cNvSpPr>
                <a:spLocks noChangeArrowheads="1"/>
              </p:cNvSpPr>
              <p:nvPr/>
            </p:nvSpPr>
            <p:spPr bwMode="auto">
              <a:xfrm>
                <a:off x="1538" y="2628"/>
                <a:ext cx="67" cy="192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4" name="Rectangle 677"/>
              <p:cNvSpPr>
                <a:spLocks noChangeArrowheads="1"/>
              </p:cNvSpPr>
              <p:nvPr/>
            </p:nvSpPr>
            <p:spPr bwMode="auto">
              <a:xfrm>
                <a:off x="1605" y="2628"/>
                <a:ext cx="68" cy="192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5" name="Rectangle 678"/>
              <p:cNvSpPr>
                <a:spLocks noChangeArrowheads="1"/>
              </p:cNvSpPr>
              <p:nvPr/>
            </p:nvSpPr>
            <p:spPr bwMode="auto">
              <a:xfrm>
                <a:off x="1673" y="2628"/>
                <a:ext cx="67" cy="192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6" name="Rectangle 679"/>
              <p:cNvSpPr>
                <a:spLocks noChangeArrowheads="1"/>
              </p:cNvSpPr>
              <p:nvPr/>
            </p:nvSpPr>
            <p:spPr bwMode="auto">
              <a:xfrm>
                <a:off x="1740" y="2628"/>
                <a:ext cx="69" cy="192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7" name="Rectangle 680"/>
              <p:cNvSpPr>
                <a:spLocks noChangeArrowheads="1"/>
              </p:cNvSpPr>
              <p:nvPr/>
            </p:nvSpPr>
            <p:spPr bwMode="auto">
              <a:xfrm>
                <a:off x="1809" y="2628"/>
                <a:ext cx="66" cy="192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8" name="Rectangle 681"/>
              <p:cNvSpPr>
                <a:spLocks noChangeArrowheads="1"/>
              </p:cNvSpPr>
              <p:nvPr/>
            </p:nvSpPr>
            <p:spPr bwMode="auto">
              <a:xfrm>
                <a:off x="1875" y="2628"/>
                <a:ext cx="69" cy="192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19" name="Rectangle 682"/>
              <p:cNvSpPr>
                <a:spLocks noChangeArrowheads="1"/>
              </p:cNvSpPr>
              <p:nvPr/>
            </p:nvSpPr>
            <p:spPr bwMode="auto">
              <a:xfrm>
                <a:off x="1944" y="2628"/>
                <a:ext cx="67" cy="192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0" name="Rectangle 683"/>
              <p:cNvSpPr>
                <a:spLocks noChangeArrowheads="1"/>
              </p:cNvSpPr>
              <p:nvPr/>
            </p:nvSpPr>
            <p:spPr bwMode="auto">
              <a:xfrm>
                <a:off x="2011" y="2628"/>
                <a:ext cx="68" cy="192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1" name="Rectangle 684"/>
              <p:cNvSpPr>
                <a:spLocks noChangeArrowheads="1"/>
              </p:cNvSpPr>
              <p:nvPr/>
            </p:nvSpPr>
            <p:spPr bwMode="auto">
              <a:xfrm>
                <a:off x="2079" y="2628"/>
                <a:ext cx="67" cy="192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2" name="Rectangle 685"/>
              <p:cNvSpPr>
                <a:spLocks noChangeArrowheads="1"/>
              </p:cNvSpPr>
              <p:nvPr/>
            </p:nvSpPr>
            <p:spPr bwMode="auto">
              <a:xfrm>
                <a:off x="2146" y="2628"/>
                <a:ext cx="68" cy="192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3" name="Rectangle 686"/>
              <p:cNvSpPr>
                <a:spLocks noChangeArrowheads="1"/>
              </p:cNvSpPr>
              <p:nvPr/>
            </p:nvSpPr>
            <p:spPr bwMode="auto">
              <a:xfrm>
                <a:off x="2214" y="2628"/>
                <a:ext cx="69" cy="19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4" name="Rectangle 687"/>
              <p:cNvSpPr>
                <a:spLocks noChangeArrowheads="1"/>
              </p:cNvSpPr>
              <p:nvPr/>
            </p:nvSpPr>
            <p:spPr bwMode="auto">
              <a:xfrm>
                <a:off x="2283" y="2628"/>
                <a:ext cx="66" cy="192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5" name="Rectangle 688"/>
              <p:cNvSpPr>
                <a:spLocks noChangeArrowheads="1"/>
              </p:cNvSpPr>
              <p:nvPr/>
            </p:nvSpPr>
            <p:spPr bwMode="auto">
              <a:xfrm>
                <a:off x="2349" y="2628"/>
                <a:ext cx="69" cy="19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6" name="Rectangle 689"/>
              <p:cNvSpPr>
                <a:spLocks noChangeArrowheads="1"/>
              </p:cNvSpPr>
              <p:nvPr/>
            </p:nvSpPr>
            <p:spPr bwMode="auto">
              <a:xfrm>
                <a:off x="2418" y="2628"/>
                <a:ext cx="67" cy="192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7" name="Rectangle 690"/>
              <p:cNvSpPr>
                <a:spLocks noChangeArrowheads="1"/>
              </p:cNvSpPr>
              <p:nvPr/>
            </p:nvSpPr>
            <p:spPr bwMode="auto">
              <a:xfrm>
                <a:off x="2485" y="2628"/>
                <a:ext cx="67" cy="192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8" name="Rectangle 691"/>
              <p:cNvSpPr>
                <a:spLocks noChangeArrowheads="1"/>
              </p:cNvSpPr>
              <p:nvPr/>
            </p:nvSpPr>
            <p:spPr bwMode="auto">
              <a:xfrm>
                <a:off x="2552" y="2628"/>
                <a:ext cx="68" cy="192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29" name="Rectangle 692"/>
              <p:cNvSpPr>
                <a:spLocks noChangeArrowheads="1"/>
              </p:cNvSpPr>
              <p:nvPr/>
            </p:nvSpPr>
            <p:spPr bwMode="auto">
              <a:xfrm>
                <a:off x="2620" y="2628"/>
                <a:ext cx="67" cy="192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0" name="Rectangle 693"/>
              <p:cNvSpPr>
                <a:spLocks noChangeArrowheads="1"/>
              </p:cNvSpPr>
              <p:nvPr/>
            </p:nvSpPr>
            <p:spPr bwMode="auto">
              <a:xfrm>
                <a:off x="2687" y="2628"/>
                <a:ext cx="68" cy="192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1" name="Rectangle 694"/>
              <p:cNvSpPr>
                <a:spLocks noChangeArrowheads="1"/>
              </p:cNvSpPr>
              <p:nvPr/>
            </p:nvSpPr>
            <p:spPr bwMode="auto">
              <a:xfrm>
                <a:off x="2755" y="2628"/>
                <a:ext cx="67" cy="192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2" name="Rectangle 695"/>
              <p:cNvSpPr>
                <a:spLocks noChangeArrowheads="1"/>
              </p:cNvSpPr>
              <p:nvPr/>
            </p:nvSpPr>
            <p:spPr bwMode="auto">
              <a:xfrm>
                <a:off x="2822" y="2628"/>
                <a:ext cx="69" cy="19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3" name="Rectangle 696"/>
              <p:cNvSpPr>
                <a:spLocks noChangeArrowheads="1"/>
              </p:cNvSpPr>
              <p:nvPr/>
            </p:nvSpPr>
            <p:spPr bwMode="auto">
              <a:xfrm>
                <a:off x="2891" y="2628"/>
                <a:ext cx="68" cy="19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4" name="Rectangle 697"/>
              <p:cNvSpPr>
                <a:spLocks noChangeArrowheads="1"/>
              </p:cNvSpPr>
              <p:nvPr/>
            </p:nvSpPr>
            <p:spPr bwMode="auto">
              <a:xfrm>
                <a:off x="2959" y="2628"/>
                <a:ext cx="67" cy="19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5" name="Rectangle 698"/>
              <p:cNvSpPr>
                <a:spLocks noChangeArrowheads="1"/>
              </p:cNvSpPr>
              <p:nvPr/>
            </p:nvSpPr>
            <p:spPr bwMode="auto">
              <a:xfrm>
                <a:off x="3026" y="2628"/>
                <a:ext cx="67" cy="19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6" name="Rectangle 699"/>
              <p:cNvSpPr>
                <a:spLocks noChangeArrowheads="1"/>
              </p:cNvSpPr>
              <p:nvPr/>
            </p:nvSpPr>
            <p:spPr bwMode="auto">
              <a:xfrm>
                <a:off x="3093" y="2628"/>
                <a:ext cx="69" cy="19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7" name="Rectangle 700"/>
              <p:cNvSpPr>
                <a:spLocks noChangeArrowheads="1"/>
              </p:cNvSpPr>
              <p:nvPr/>
            </p:nvSpPr>
            <p:spPr bwMode="auto">
              <a:xfrm>
                <a:off x="3162" y="2628"/>
                <a:ext cx="68" cy="192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8" name="Rectangle 701"/>
              <p:cNvSpPr>
                <a:spLocks noChangeArrowheads="1"/>
              </p:cNvSpPr>
              <p:nvPr/>
            </p:nvSpPr>
            <p:spPr bwMode="auto">
              <a:xfrm>
                <a:off x="3230" y="2628"/>
                <a:ext cx="67" cy="19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39" name="Rectangle 702"/>
              <p:cNvSpPr>
                <a:spLocks noChangeArrowheads="1"/>
              </p:cNvSpPr>
              <p:nvPr/>
            </p:nvSpPr>
            <p:spPr bwMode="auto">
              <a:xfrm>
                <a:off x="3297" y="2628"/>
                <a:ext cx="68" cy="19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0" name="Rectangle 703"/>
              <p:cNvSpPr>
                <a:spLocks noChangeArrowheads="1"/>
              </p:cNvSpPr>
              <p:nvPr/>
            </p:nvSpPr>
            <p:spPr bwMode="auto">
              <a:xfrm>
                <a:off x="3365" y="2628"/>
                <a:ext cx="67" cy="19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1" name="Rectangle 704"/>
              <p:cNvSpPr>
                <a:spLocks noChangeArrowheads="1"/>
              </p:cNvSpPr>
              <p:nvPr/>
            </p:nvSpPr>
            <p:spPr bwMode="auto">
              <a:xfrm>
                <a:off x="3432" y="2628"/>
                <a:ext cx="68" cy="1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2" name="Rectangle 705"/>
              <p:cNvSpPr>
                <a:spLocks noChangeArrowheads="1"/>
              </p:cNvSpPr>
              <p:nvPr/>
            </p:nvSpPr>
            <p:spPr bwMode="auto">
              <a:xfrm>
                <a:off x="3500" y="2628"/>
                <a:ext cx="67" cy="19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3" name="Rectangle 706"/>
              <p:cNvSpPr>
                <a:spLocks noChangeArrowheads="1"/>
              </p:cNvSpPr>
              <p:nvPr/>
            </p:nvSpPr>
            <p:spPr bwMode="auto">
              <a:xfrm>
                <a:off x="3567" y="2628"/>
                <a:ext cx="67" cy="192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4" name="Rectangle 707"/>
              <p:cNvSpPr>
                <a:spLocks noChangeArrowheads="1"/>
              </p:cNvSpPr>
              <p:nvPr/>
            </p:nvSpPr>
            <p:spPr bwMode="auto">
              <a:xfrm>
                <a:off x="3634" y="2628"/>
                <a:ext cx="69" cy="19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5" name="Rectangle 708"/>
              <p:cNvSpPr>
                <a:spLocks noChangeArrowheads="1"/>
              </p:cNvSpPr>
              <p:nvPr/>
            </p:nvSpPr>
            <p:spPr bwMode="auto">
              <a:xfrm>
                <a:off x="3703" y="2628"/>
                <a:ext cx="68" cy="192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6" name="Rectangle 709"/>
              <p:cNvSpPr>
                <a:spLocks noChangeArrowheads="1"/>
              </p:cNvSpPr>
              <p:nvPr/>
            </p:nvSpPr>
            <p:spPr bwMode="auto">
              <a:xfrm>
                <a:off x="3771" y="2628"/>
                <a:ext cx="67" cy="192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7" name="Rectangle 710"/>
              <p:cNvSpPr>
                <a:spLocks noChangeArrowheads="1"/>
              </p:cNvSpPr>
              <p:nvPr/>
            </p:nvSpPr>
            <p:spPr bwMode="auto">
              <a:xfrm>
                <a:off x="3838" y="2628"/>
                <a:ext cx="68" cy="19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8" name="Rectangle 711"/>
              <p:cNvSpPr>
                <a:spLocks noChangeArrowheads="1"/>
              </p:cNvSpPr>
              <p:nvPr/>
            </p:nvSpPr>
            <p:spPr bwMode="auto">
              <a:xfrm>
                <a:off x="3906" y="2628"/>
                <a:ext cx="67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49" name="Rectangle 712"/>
              <p:cNvSpPr>
                <a:spLocks noChangeArrowheads="1"/>
              </p:cNvSpPr>
              <p:nvPr/>
            </p:nvSpPr>
            <p:spPr bwMode="auto">
              <a:xfrm>
                <a:off x="3973" y="2628"/>
                <a:ext cx="68" cy="19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0" name="Rectangle 713"/>
              <p:cNvSpPr>
                <a:spLocks noChangeArrowheads="1"/>
              </p:cNvSpPr>
              <p:nvPr/>
            </p:nvSpPr>
            <p:spPr bwMode="auto">
              <a:xfrm>
                <a:off x="4041" y="2628"/>
                <a:ext cx="67" cy="192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1" name="Rectangle 714"/>
              <p:cNvSpPr>
                <a:spLocks noChangeArrowheads="1"/>
              </p:cNvSpPr>
              <p:nvPr/>
            </p:nvSpPr>
            <p:spPr bwMode="auto">
              <a:xfrm>
                <a:off x="4108" y="2628"/>
                <a:ext cx="69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2" name="Rectangle 715"/>
              <p:cNvSpPr>
                <a:spLocks noChangeArrowheads="1"/>
              </p:cNvSpPr>
              <p:nvPr/>
            </p:nvSpPr>
            <p:spPr bwMode="auto">
              <a:xfrm>
                <a:off x="4177" y="2628"/>
                <a:ext cx="66" cy="192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3" name="Rectangle 716"/>
              <p:cNvSpPr>
                <a:spLocks noChangeArrowheads="1"/>
              </p:cNvSpPr>
              <p:nvPr/>
            </p:nvSpPr>
            <p:spPr bwMode="auto">
              <a:xfrm>
                <a:off x="4243" y="2628"/>
                <a:ext cx="69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4" name="Rectangle 717"/>
              <p:cNvSpPr>
                <a:spLocks noChangeArrowheads="1"/>
              </p:cNvSpPr>
              <p:nvPr/>
            </p:nvSpPr>
            <p:spPr bwMode="auto">
              <a:xfrm>
                <a:off x="4312" y="2628"/>
                <a:ext cx="67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55455" name="Rectangle 718"/>
              <p:cNvSpPr>
                <a:spLocks noChangeArrowheads="1"/>
              </p:cNvSpPr>
              <p:nvPr/>
            </p:nvSpPr>
            <p:spPr bwMode="auto">
              <a:xfrm>
                <a:off x="4379" y="2628"/>
                <a:ext cx="68" cy="192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  <p:sp>
          <p:nvSpPr>
            <p:cNvPr id="55355" name="Freeform 719"/>
            <p:cNvSpPr>
              <a:spLocks/>
            </p:cNvSpPr>
            <p:nvPr/>
          </p:nvSpPr>
          <p:spPr bwMode="auto">
            <a:xfrm>
              <a:off x="1199" y="2628"/>
              <a:ext cx="3246" cy="190"/>
            </a:xfrm>
            <a:custGeom>
              <a:avLst/>
              <a:gdLst>
                <a:gd name="T0" fmla="*/ 3202 w 3246"/>
                <a:gd name="T1" fmla="*/ 0 h 190"/>
                <a:gd name="T2" fmla="*/ 0 w 3246"/>
                <a:gd name="T3" fmla="*/ 0 h 190"/>
                <a:gd name="T4" fmla="*/ 46 w 3246"/>
                <a:gd name="T5" fmla="*/ 95 h 190"/>
                <a:gd name="T6" fmla="*/ 0 w 3246"/>
                <a:gd name="T7" fmla="*/ 190 h 190"/>
                <a:gd name="T8" fmla="*/ 3202 w 3246"/>
                <a:gd name="T9" fmla="*/ 190 h 190"/>
                <a:gd name="T10" fmla="*/ 3246 w 3246"/>
                <a:gd name="T11" fmla="*/ 95 h 190"/>
                <a:gd name="T12" fmla="*/ 3202 w 3246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6"/>
                <a:gd name="T22" fmla="*/ 0 h 190"/>
                <a:gd name="T23" fmla="*/ 3246 w 3246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6" h="190">
                  <a:moveTo>
                    <a:pt x="3202" y="0"/>
                  </a:moveTo>
                  <a:lnTo>
                    <a:pt x="0" y="0"/>
                  </a:lnTo>
                  <a:lnTo>
                    <a:pt x="46" y="95"/>
                  </a:lnTo>
                  <a:lnTo>
                    <a:pt x="0" y="190"/>
                  </a:lnTo>
                  <a:lnTo>
                    <a:pt x="3202" y="190"/>
                  </a:lnTo>
                  <a:lnTo>
                    <a:pt x="3246" y="95"/>
                  </a:lnTo>
                  <a:lnTo>
                    <a:pt x="320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356" name="Rectangle 720"/>
            <p:cNvSpPr>
              <a:spLocks noChangeArrowheads="1"/>
            </p:cNvSpPr>
            <p:nvPr/>
          </p:nvSpPr>
          <p:spPr bwMode="auto">
            <a:xfrm>
              <a:off x="2429" y="2644"/>
              <a:ext cx="83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5357" name="Rectangle 721"/>
            <p:cNvSpPr>
              <a:spLocks noChangeArrowheads="1"/>
            </p:cNvSpPr>
            <p:nvPr/>
          </p:nvSpPr>
          <p:spPr bwMode="auto">
            <a:xfrm>
              <a:off x="2571" y="2646"/>
              <a:ext cx="6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500" b="1">
                  <a:solidFill>
                    <a:srgbClr val="000000"/>
                  </a:solidFill>
                </a:rPr>
                <a:t>Beruházás</a:t>
              </a:r>
              <a:endParaRPr lang="en-GB" sz="2000" b="1">
                <a:latin typeface="Impact" pitchFamily="34" charset="0"/>
              </a:endParaRPr>
            </a:p>
          </p:txBody>
        </p:sp>
      </p:grpSp>
      <p:grpSp>
        <p:nvGrpSpPr>
          <p:cNvPr id="55307" name="Group 727"/>
          <p:cNvGrpSpPr>
            <a:grpSpLocks/>
          </p:cNvGrpSpPr>
          <p:nvPr/>
        </p:nvGrpSpPr>
        <p:grpSpPr bwMode="auto">
          <a:xfrm>
            <a:off x="787400" y="3811588"/>
            <a:ext cx="8021638" cy="862012"/>
            <a:chOff x="712" y="2907"/>
            <a:chExt cx="4590" cy="543"/>
          </a:xfrm>
        </p:grpSpPr>
        <p:sp>
          <p:nvSpPr>
            <p:cNvPr id="55309" name="Text Box 722"/>
            <p:cNvSpPr txBox="1">
              <a:spLocks noChangeArrowheads="1"/>
            </p:cNvSpPr>
            <p:nvPr/>
          </p:nvSpPr>
          <p:spPr bwMode="auto">
            <a:xfrm>
              <a:off x="712" y="2907"/>
              <a:ext cx="4590" cy="5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FŐ  FOLYAMAT  (alaptevékenység)</a:t>
              </a:r>
            </a:p>
            <a:p>
              <a:pPr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	TÁMOGATÓ  FOLYAMATOK  (támogató tevékenységek)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0" name="AutoShape 723"/>
            <p:cNvSpPr>
              <a:spLocks noChangeArrowheads="1"/>
            </p:cNvSpPr>
            <p:nvPr/>
          </p:nvSpPr>
          <p:spPr bwMode="auto">
            <a:xfrm rot="5400000">
              <a:off x="954" y="3082"/>
              <a:ext cx="194" cy="3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48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5308" name="Text Box 724"/>
          <p:cNvSpPr txBox="1">
            <a:spLocks noChangeArrowheads="1"/>
          </p:cNvSpPr>
          <p:nvPr/>
        </p:nvSpPr>
        <p:spPr bwMode="auto">
          <a:xfrm>
            <a:off x="900113" y="5300663"/>
            <a:ext cx="787241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>
                <a:latin typeface="Times New Roman" pitchFamily="18" charset="0"/>
                <a:cs typeface="Times New Roman" pitchFamily="18" charset="0"/>
              </a:rPr>
              <a:t>Ha a folyamatleírásoknak megfelelő az eljárás, a szolgáltatás minősége jó lesz. A tanúsítás és rendszeresen ellenőrzött megfelelés a minőség biztosítéka. </a:t>
            </a:r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632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0F3773-C138-439E-BE15-4C81DCB01554}" type="slidenum">
              <a:rPr lang="hu-HU" sz="1600" b="1">
                <a:latin typeface="Georgia" pitchFamily="18" charset="0"/>
              </a:rPr>
              <a:pPr algn="r" eaLnBrk="1" hangingPunct="1"/>
              <a:t>28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632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6328" name="Cím 1"/>
          <p:cNvSpPr>
            <a:spLocks noGrp="1"/>
          </p:cNvSpPr>
          <p:nvPr>
            <p:ph type="title"/>
          </p:nvPr>
        </p:nvSpPr>
        <p:spPr>
          <a:xfrm>
            <a:off x="107950" y="122238"/>
            <a:ext cx="8712200" cy="785812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Benchmarking </a:t>
            </a:r>
          </a:p>
        </p:txBody>
      </p:sp>
      <p:sp>
        <p:nvSpPr>
          <p:cNvPr id="5632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56330" name="Picture 10" descr="C:\Program Files\Microsoft Office\Clipart\Powerpnt\highjum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165350"/>
            <a:ext cx="2603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683000" y="3027363"/>
            <a:ext cx="2208213" cy="138906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686175" y="2124075"/>
            <a:ext cx="2208213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983038" y="2419350"/>
            <a:ext cx="161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jó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995738" y="3533775"/>
            <a:ext cx="161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elégtelen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3527425" y="3027363"/>
            <a:ext cx="4762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897563" y="2562225"/>
            <a:ext cx="299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Bench-mark = szintjel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88975" y="5391150"/>
            <a:ext cx="7872413" cy="630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  <a:cs typeface="Times New Roman" pitchFamily="18" charset="0"/>
              </a:rPr>
              <a:t>Ha a teljesítményszint egy adott normaértéken felüli, a szolgáltatás minősége jó lesz. </a:t>
            </a:r>
          </a:p>
          <a:p>
            <a:pPr algn="ctr"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  <a:cs typeface="Times New Roman" pitchFamily="18" charset="0"/>
              </a:rPr>
              <a:t>A szintek lehetnek belsők (célok), lehetnek külsők (iparági átlag). </a:t>
            </a:r>
            <a:endParaRPr lang="en-GB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734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0A9891-56AA-454A-8053-DA2D7F8CEAAF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29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734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7352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Mutatószámok típusa</a:t>
            </a: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82588" y="1196752"/>
            <a:ext cx="8378825" cy="510909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hu-HU" sz="1800" b="1" dirty="0">
                <a:cs typeface="Times New Roman" pitchFamily="18" charset="0"/>
              </a:rPr>
              <a:t>Típusok</a:t>
            </a:r>
          </a:p>
          <a:p>
            <a:pPr marL="914400" lvl="1" indent="-4572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1800" b="1" dirty="0">
                <a:cs typeface="Times New Roman" pitchFamily="18" charset="0"/>
              </a:rPr>
              <a:t>Leíró paraméterek, forrásváltozók</a:t>
            </a:r>
          </a:p>
          <a:p>
            <a:pPr marL="914400" lvl="1" indent="-4572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1800" b="1" dirty="0">
                <a:cs typeface="Times New Roman" pitchFamily="18" charset="0"/>
              </a:rPr>
              <a:t>Mutatószámok: </a:t>
            </a:r>
          </a:p>
          <a:p>
            <a:pPr lvl="3" eaLnBrk="0" hangingPunct="0">
              <a:spcBef>
                <a:spcPts val="0"/>
              </a:spcBef>
              <a:defRPr/>
            </a:pPr>
            <a:r>
              <a:rPr lang="hu-HU" sz="1800" b="1" dirty="0">
                <a:cs typeface="Times New Roman" pitchFamily="18" charset="0"/>
              </a:rPr>
              <a:t>amelyeket a vállalat működése révén megváltoztatni nem tud.</a:t>
            </a:r>
          </a:p>
          <a:p>
            <a:pPr lvl="3" eaLnBrk="0" hangingPunct="0">
              <a:spcBef>
                <a:spcPts val="0"/>
              </a:spcBef>
              <a:defRPr/>
            </a:pPr>
            <a:r>
              <a:rPr lang="hu-HU" sz="1800" b="1" dirty="0">
                <a:cs typeface="Times New Roman" pitchFamily="18" charset="0"/>
              </a:rPr>
              <a:t>pl.: fajlagos bekötés szám</a:t>
            </a:r>
          </a:p>
          <a:p>
            <a:pPr marL="914400" lvl="1" indent="-4572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1800" b="1" dirty="0">
                <a:cs typeface="Times New Roman" pitchFamily="18" charset="0"/>
              </a:rPr>
              <a:t>Teljesítmény indikátorok</a:t>
            </a:r>
          </a:p>
          <a:p>
            <a:pPr marL="1371600" lvl="6" eaLnBrk="0" hangingPunct="0">
              <a:defRPr/>
            </a:pPr>
            <a:r>
              <a:rPr lang="hu-HU" sz="1800" b="1" dirty="0">
                <a:cs typeface="Times New Roman" pitchFamily="18" charset="0"/>
              </a:rPr>
              <a:t>amelyeket a vállalat működése révén képes megváltoztatni.</a:t>
            </a:r>
          </a:p>
          <a:p>
            <a:pPr marL="1371600" lvl="6" eaLnBrk="0" hangingPunct="0">
              <a:defRPr/>
            </a:pPr>
            <a:r>
              <a:rPr lang="hu-HU" sz="1800" b="1" dirty="0">
                <a:cs typeface="Times New Roman" pitchFamily="18" charset="0"/>
              </a:rPr>
              <a:t>pl.: fajlagos bekötés szám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hu-HU" sz="1800" b="1" dirty="0">
                <a:cs typeface="Times New Roman" pitchFamily="18" charset="0"/>
              </a:rPr>
              <a:t>Indikátorok sajátsága</a:t>
            </a:r>
          </a:p>
          <a:p>
            <a:pPr marL="914400" lvl="1" indent="-4572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800" b="1" dirty="0" err="1">
                <a:cs typeface="Times New Roman" pitchFamily="18" charset="0"/>
              </a:rPr>
              <a:t>Hard</a:t>
            </a:r>
            <a:r>
              <a:rPr lang="hu-HU" sz="1800" b="1" dirty="0">
                <a:cs typeface="Times New Roman" pitchFamily="18" charset="0"/>
              </a:rPr>
              <a:t>		Jól mérhető	pl.: fajlagos energiafelhasználás</a:t>
            </a:r>
          </a:p>
          <a:p>
            <a:pPr marL="914400" lvl="1" indent="-4572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800" b="1" dirty="0" err="1">
                <a:cs typeface="Times New Roman" pitchFamily="18" charset="0"/>
              </a:rPr>
              <a:t>Soft</a:t>
            </a:r>
            <a:r>
              <a:rPr lang="hu-HU" sz="1800" b="1" dirty="0">
                <a:cs typeface="Times New Roman" pitchFamily="18" charset="0"/>
              </a:rPr>
              <a:t>		Szubjektív	pl.: fogyasztói elégedettség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hu-HU" sz="1800" b="1" dirty="0">
                <a:cs typeface="Times New Roman" pitchFamily="18" charset="0"/>
              </a:rPr>
              <a:t>Benchmarking</a:t>
            </a:r>
          </a:p>
          <a:p>
            <a:pPr marL="1371600" lvl="2" indent="-457200" eaLnBrk="0" hangingPunct="0">
              <a:spcBef>
                <a:spcPts val="0"/>
              </a:spcBef>
              <a:defRPr/>
            </a:pPr>
            <a:r>
              <a:rPr lang="hu-HU" sz="1800" b="1" dirty="0">
                <a:cs typeface="Times New Roman" pitchFamily="18" charset="0"/>
              </a:rPr>
              <a:t>forrásadatnak és képzett indikátornak is lehet.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hu-HU" sz="1800" b="1" dirty="0">
                <a:cs typeface="Times New Roman" pitchFamily="18" charset="0"/>
              </a:rPr>
              <a:t>Mutatók fontossága</a:t>
            </a:r>
          </a:p>
          <a:p>
            <a:pPr marL="914400" lvl="1" indent="-4572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800" b="1" dirty="0">
                <a:cs typeface="Times New Roman" pitchFamily="18" charset="0"/>
              </a:rPr>
              <a:t>Lényeges	 mutatók	pl.:  kapacitáskihasználtság</a:t>
            </a:r>
          </a:p>
          <a:p>
            <a:pPr marL="914400" lvl="1" indent="-4572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800" b="1" dirty="0">
                <a:cs typeface="Times New Roman" pitchFamily="18" charset="0"/>
              </a:rPr>
              <a:t>Hasznos mutatók	pl.:  ügyfélszolgálati válaszidő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8915" name="Cím 1"/>
          <p:cNvSpPr>
            <a:spLocks noGrp="1"/>
          </p:cNvSpPr>
          <p:nvPr>
            <p:ph type="ctrTitle"/>
          </p:nvPr>
        </p:nvSpPr>
        <p:spPr>
          <a:xfrm>
            <a:off x="395288" y="1773238"/>
            <a:ext cx="8280400" cy="3744912"/>
          </a:xfrm>
        </p:spPr>
        <p:txBody>
          <a:bodyPr/>
          <a:lstStyle/>
          <a:p>
            <a:pPr algn="l"/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Nem tudom mit tanultak a </a:t>
            </a:r>
            <a:r>
              <a:rPr lang="hu-HU" sz="2000" b="1" i="1">
                <a:solidFill>
                  <a:srgbClr val="FF0000"/>
                </a:solidFill>
                <a:latin typeface="Georgia" pitchFamily="18" charset="0"/>
              </a:rPr>
              <a:t>Műszaki gazdasági elemzés I</a:t>
            </a:r>
            <a:r>
              <a:rPr lang="hu-HU" sz="2000" b="1">
                <a:latin typeface="Georgia" pitchFamily="18" charset="0"/>
              </a:rPr>
              <a:t>-ben</a:t>
            </a:r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Nem klasszikus tananyag &gt;&gt;&gt;&gt; benyomások a pénzről</a:t>
            </a:r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				inkább szemlélet átadás</a:t>
            </a:r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 Nem vagyok tanár &gt;&gt;&gt;&gt; didaktika  hiánya </a:t>
            </a:r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Szubjektív nézőpont, így vitatható is.</a:t>
            </a:r>
            <a:br>
              <a:rPr lang="hu-HU" sz="2000" b="1">
                <a:latin typeface="Georgia" pitchFamily="18" charset="0"/>
              </a:rPr>
            </a:br>
            <a:br>
              <a:rPr lang="hu-HU" sz="2000" b="1">
                <a:latin typeface="Georgia" pitchFamily="18" charset="0"/>
              </a:rPr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8919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815388" y="6492875"/>
            <a:ext cx="257175" cy="365125"/>
          </a:xfrm>
        </p:spPr>
        <p:txBody>
          <a:bodyPr/>
          <a:lstStyle/>
          <a:p>
            <a:pPr>
              <a:defRPr/>
            </a:pPr>
            <a:fld id="{B33EF6EB-1080-408F-B8E4-3CDF2339D866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hu-H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837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1376A1-5E4F-4D03-9784-A7767A1A53A5}" type="slidenum">
              <a:rPr lang="hu-HU" sz="1600" b="1">
                <a:latin typeface="Georgia" pitchFamily="18" charset="0"/>
              </a:rPr>
              <a:pPr algn="r" eaLnBrk="1" hangingPunct="1"/>
              <a:t>30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837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8376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Benchmarking?</a:t>
            </a:r>
          </a:p>
        </p:txBody>
      </p:sp>
      <p:sp>
        <p:nvSpPr>
          <p:cNvPr id="583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378" name="Text Box 3"/>
          <p:cNvSpPr txBox="1">
            <a:spLocks noChangeArrowheads="1"/>
          </p:cNvSpPr>
          <p:nvPr/>
        </p:nvSpPr>
        <p:spPr bwMode="auto">
          <a:xfrm>
            <a:off x="323850" y="1423988"/>
            <a:ext cx="83788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b="1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b="1"/>
              <a:t>Mérhetjük magunkat az iparági átlaghoz		kérdőívek</a:t>
            </a:r>
          </a:p>
          <a:p>
            <a:pPr lvl="2">
              <a:spcBef>
                <a:spcPct val="50000"/>
              </a:spcBef>
            </a:pPr>
            <a:r>
              <a:rPr lang="hu-HU" sz="1400" b="1"/>
              <a:t>A Közgazdasági Bizottság elképzelése</a:t>
            </a:r>
          </a:p>
          <a:p>
            <a:pPr lvl="2">
              <a:spcBef>
                <a:spcPct val="50000"/>
              </a:spcBef>
            </a:pPr>
            <a:r>
              <a:rPr lang="hu-HU" sz="1400" b="1"/>
              <a:t>Üzleti titok – ra hivatkozva nem adják ki az adatokat</a:t>
            </a:r>
          </a:p>
          <a:p>
            <a:pPr lvl="2">
              <a:spcBef>
                <a:spcPct val="50000"/>
              </a:spcBef>
            </a:pPr>
            <a:r>
              <a:rPr lang="hu-HU" sz="1400" b="1"/>
              <a:t>Nem mérik a mennyiségeket a cégek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b="1"/>
              <a:t>Hasonlíthatjuk magunkat önmagunkhoz		vállalati számok</a:t>
            </a:r>
          </a:p>
          <a:p>
            <a:pPr lvl="2">
              <a:spcBef>
                <a:spcPct val="50000"/>
              </a:spcBef>
            </a:pPr>
            <a:r>
              <a:rPr lang="hu-HU" sz="1400" b="1"/>
              <a:t>Ez jelenti a legkisebb problémát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b="1"/>
              <a:t>Előírhatnak számunkra követelményeket		adott határérték</a:t>
            </a:r>
          </a:p>
          <a:p>
            <a:pPr lvl="2">
              <a:spcBef>
                <a:spcPct val="50000"/>
              </a:spcBef>
            </a:pPr>
            <a:r>
              <a:rPr lang="hu-HU" sz="1200" b="1"/>
              <a:t>Az ANTSZ előírásai ilyenek, </a:t>
            </a:r>
          </a:p>
          <a:p>
            <a:pPr lvl="2">
              <a:spcBef>
                <a:spcPct val="50000"/>
              </a:spcBef>
            </a:pPr>
            <a:r>
              <a:rPr lang="hu-HU" sz="1200" b="1"/>
              <a:t>Egy OFWAT típusú minősítő szervezet kialakulására lehet számítani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b="1"/>
              <a:t>Önként bevállalunk egyfajta színvonalat		IWA számok</a:t>
            </a:r>
          </a:p>
          <a:p>
            <a:pPr lvl="2">
              <a:spcBef>
                <a:spcPct val="50000"/>
              </a:spcBef>
            </a:pPr>
            <a:r>
              <a:rPr lang="hu-HU" sz="1400" b="1"/>
              <a:t>A Műszaki Bizottság</a:t>
            </a:r>
            <a:r>
              <a:rPr lang="hu-HU" b="1"/>
              <a:t> </a:t>
            </a:r>
            <a:r>
              <a:rPr lang="hu-HU" sz="1400" b="1"/>
              <a:t>elébe menne a dolognak ?</a:t>
            </a:r>
            <a:r>
              <a:rPr lang="hu-HU" b="1"/>
              <a:t>		</a:t>
            </a:r>
          </a:p>
          <a:p>
            <a:pPr lvl="2">
              <a:spcBef>
                <a:spcPct val="50000"/>
              </a:spcBef>
            </a:pPr>
            <a:endParaRPr lang="en-GB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939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5C3E589-DDE4-4622-9263-ED0A00059828}" type="slidenum">
              <a:rPr lang="hu-HU" sz="1600" b="1">
                <a:latin typeface="Georgia" pitchFamily="18" charset="0"/>
              </a:rPr>
              <a:pPr algn="r" eaLnBrk="1" hangingPunct="1"/>
              <a:t>31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5939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940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Benchmarking elvárásként</a:t>
            </a:r>
          </a:p>
        </p:txBody>
      </p:sp>
      <p:sp>
        <p:nvSpPr>
          <p:cNvPr id="5940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9402" name="Text Box 60"/>
          <p:cNvSpPr txBox="1">
            <a:spLocks noChangeArrowheads="1"/>
          </p:cNvSpPr>
          <p:nvPr/>
        </p:nvSpPr>
        <p:spPr bwMode="auto">
          <a:xfrm>
            <a:off x="711200" y="2319338"/>
            <a:ext cx="321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59403" name="Text Box 61"/>
          <p:cNvSpPr txBox="1">
            <a:spLocks noChangeArrowheads="1"/>
          </p:cNvSpPr>
          <p:nvPr/>
        </p:nvSpPr>
        <p:spPr bwMode="auto">
          <a:xfrm>
            <a:off x="738188" y="2917825"/>
            <a:ext cx="262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pic>
        <p:nvPicPr>
          <p:cNvPr id="59404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25663"/>
            <a:ext cx="8553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5" name="Text Box 151"/>
          <p:cNvSpPr txBox="1">
            <a:spLocks noChangeArrowheads="1"/>
          </p:cNvSpPr>
          <p:nvPr/>
        </p:nvSpPr>
        <p:spPr bwMode="auto">
          <a:xfrm>
            <a:off x="280988" y="4500563"/>
            <a:ext cx="84677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latin typeface="Arial CE" pitchFamily="34" charset="0"/>
              </a:rPr>
              <a:t>Karbantarási szint		K1 / B1,      K2 /  B2</a:t>
            </a:r>
          </a:p>
        </p:txBody>
      </p:sp>
      <p:sp>
        <p:nvSpPr>
          <p:cNvPr id="59406" name="Text Box 153"/>
          <p:cNvSpPr txBox="1">
            <a:spLocks noChangeArrowheads="1"/>
          </p:cNvSpPr>
          <p:nvPr/>
        </p:nvSpPr>
        <p:spPr bwMode="auto">
          <a:xfrm>
            <a:off x="279400" y="5116513"/>
            <a:ext cx="8467725" cy="36671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latin typeface="Arial CE" pitchFamily="34" charset="0"/>
              </a:rPr>
              <a:t>Időarányosan elvégzett munka	E1 / K1,      E2 /  K2,      E3 / K3</a:t>
            </a:r>
          </a:p>
        </p:txBody>
      </p:sp>
      <p:sp>
        <p:nvSpPr>
          <p:cNvPr id="59407" name="Text Box 190"/>
          <p:cNvSpPr txBox="1">
            <a:spLocks noChangeArrowheads="1"/>
          </p:cNvSpPr>
          <p:nvPr/>
        </p:nvSpPr>
        <p:spPr bwMode="auto">
          <a:xfrm>
            <a:off x="273050" y="1374775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Arial CE" pitchFamily="34" charset="0"/>
              </a:rPr>
              <a:t>Villamos motorok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041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D0247BC-1346-4C16-B1FF-4C74EFBFE6DC}" type="slidenum">
              <a:rPr lang="hu-HU" sz="1600" b="1">
                <a:latin typeface="Georgia" pitchFamily="18" charset="0"/>
              </a:rPr>
              <a:pPr algn="r" eaLnBrk="1" hangingPunct="1"/>
              <a:t>32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042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042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Beruházási arányok</a:t>
            </a:r>
          </a:p>
        </p:txBody>
      </p:sp>
      <p:sp>
        <p:nvSpPr>
          <p:cNvPr id="6042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604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25538"/>
            <a:ext cx="53911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144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25749F3-52D5-4587-BCA3-6E7324568A19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33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144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1448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14375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BW: Business Warehouse</a:t>
            </a:r>
          </a:p>
        </p:txBody>
      </p:sp>
      <p:sp>
        <p:nvSpPr>
          <p:cNvPr id="6144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1450" name="Rectangle 3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61451" name="Objec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57338"/>
            <a:ext cx="767873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22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445376-3977-49FB-8AAD-F8AE5AE633DD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34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22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225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903605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Balanced Score Card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733425" y="1628775"/>
          <a:ext cx="7654925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Visio" r:id="rId4" imgW="6892560" imgH="3406625" progId="Visio.Drawing.11">
                  <p:embed/>
                </p:oleObj>
              </mc:Choice>
              <mc:Fallback>
                <p:oleObj name="Visio" r:id="rId4" imgW="6892560" imgH="340662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628775"/>
                        <a:ext cx="7654925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588125" y="6092825"/>
            <a:ext cx="1958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latin typeface="Times New Roman" pitchFamily="18" charset="0"/>
                <a:cs typeface="Times New Roman" pitchFamily="18" charset="0"/>
              </a:rPr>
              <a:t>Kaplan &amp; Norton 1996</a:t>
            </a:r>
            <a:endParaRPr lang="en-GB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246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BEDA848-C5C4-4D79-8A08-77E667D56F59}" type="slidenum">
              <a:rPr lang="hu-HU" sz="1600" b="1">
                <a:latin typeface="Georgia" pitchFamily="18" charset="0"/>
              </a:rPr>
              <a:pPr algn="r" eaLnBrk="1" hangingPunct="1"/>
              <a:t>35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246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2472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stratégia lebontása</a:t>
            </a:r>
          </a:p>
        </p:txBody>
      </p:sp>
      <p:sp>
        <p:nvSpPr>
          <p:cNvPr id="624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Cím 1"/>
          <p:cNvSpPr txBox="1">
            <a:spLocks/>
          </p:cNvSpPr>
          <p:nvPr/>
        </p:nvSpPr>
        <p:spPr bwMode="auto">
          <a:xfrm>
            <a:off x="4932363" y="1052513"/>
            <a:ext cx="3879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28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2475" name="Line 3"/>
          <p:cNvSpPr>
            <a:spLocks noChangeShapeType="1"/>
          </p:cNvSpPr>
          <p:nvPr/>
        </p:nvSpPr>
        <p:spPr bwMode="auto">
          <a:xfrm>
            <a:off x="1881188" y="3600450"/>
            <a:ext cx="0" cy="1924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2476" name="Text Box 4"/>
          <p:cNvSpPr txBox="1">
            <a:spLocks noChangeArrowheads="1"/>
          </p:cNvSpPr>
          <p:nvPr/>
        </p:nvSpPr>
        <p:spPr bwMode="auto">
          <a:xfrm>
            <a:off x="763588" y="2159000"/>
            <a:ext cx="2220912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Jövőkép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Text Box 5"/>
          <p:cNvSpPr txBox="1">
            <a:spLocks noChangeArrowheads="1"/>
          </p:cNvSpPr>
          <p:nvPr/>
        </p:nvSpPr>
        <p:spPr bwMode="auto">
          <a:xfrm>
            <a:off x="760413" y="2641600"/>
            <a:ext cx="2220912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Küldetés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Text Box 6"/>
          <p:cNvSpPr txBox="1">
            <a:spLocks noChangeArrowheads="1"/>
          </p:cNvSpPr>
          <p:nvPr/>
        </p:nvSpPr>
        <p:spPr bwMode="auto">
          <a:xfrm>
            <a:off x="776288" y="3282950"/>
            <a:ext cx="2220912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Szolgáltatás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9" name="Text Box 7"/>
          <p:cNvSpPr txBox="1">
            <a:spLocks noChangeArrowheads="1"/>
          </p:cNvSpPr>
          <p:nvPr/>
        </p:nvSpPr>
        <p:spPr bwMode="auto">
          <a:xfrm>
            <a:off x="769938" y="3849688"/>
            <a:ext cx="2220912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Folyamat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0" name="Text Box 8"/>
          <p:cNvSpPr txBox="1">
            <a:spLocks noChangeArrowheads="1"/>
          </p:cNvSpPr>
          <p:nvPr/>
        </p:nvSpPr>
        <p:spPr bwMode="auto">
          <a:xfrm>
            <a:off x="781050" y="4387850"/>
            <a:ext cx="2220913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Részfolyamat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1" name="Text Box 9"/>
          <p:cNvSpPr txBox="1">
            <a:spLocks noChangeArrowheads="1"/>
          </p:cNvSpPr>
          <p:nvPr/>
        </p:nvSpPr>
        <p:spPr bwMode="auto">
          <a:xfrm>
            <a:off x="777875" y="4922838"/>
            <a:ext cx="2220913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Tevékenység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2" name="Text Box 10"/>
          <p:cNvSpPr txBox="1">
            <a:spLocks noChangeArrowheads="1"/>
          </p:cNvSpPr>
          <p:nvPr/>
        </p:nvSpPr>
        <p:spPr bwMode="auto">
          <a:xfrm>
            <a:off x="771525" y="5457825"/>
            <a:ext cx="2220913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Feladat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3" name="Oval 11"/>
          <p:cNvSpPr>
            <a:spLocks noChangeArrowheads="1"/>
          </p:cNvSpPr>
          <p:nvPr/>
        </p:nvSpPr>
        <p:spPr bwMode="auto">
          <a:xfrm>
            <a:off x="3830638" y="2486025"/>
            <a:ext cx="1782762" cy="8794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4" name="Rectangle 12"/>
          <p:cNvSpPr>
            <a:spLocks noChangeArrowheads="1"/>
          </p:cNvSpPr>
          <p:nvPr/>
        </p:nvSpPr>
        <p:spPr bwMode="auto">
          <a:xfrm>
            <a:off x="5568950" y="4003675"/>
            <a:ext cx="1460500" cy="8191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5" name="Rectangle 13"/>
          <p:cNvSpPr>
            <a:spLocks noChangeArrowheads="1"/>
          </p:cNvSpPr>
          <p:nvPr/>
        </p:nvSpPr>
        <p:spPr bwMode="auto">
          <a:xfrm>
            <a:off x="5567363" y="4859338"/>
            <a:ext cx="1460500" cy="8191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6" name="Rectangle 14"/>
          <p:cNvSpPr>
            <a:spLocks noChangeArrowheads="1"/>
          </p:cNvSpPr>
          <p:nvPr/>
        </p:nvSpPr>
        <p:spPr bwMode="auto">
          <a:xfrm>
            <a:off x="7061200" y="4856163"/>
            <a:ext cx="1460500" cy="8191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7" name="Rectangle 15"/>
          <p:cNvSpPr>
            <a:spLocks noChangeArrowheads="1"/>
          </p:cNvSpPr>
          <p:nvPr/>
        </p:nvSpPr>
        <p:spPr bwMode="auto">
          <a:xfrm>
            <a:off x="7070725" y="3998913"/>
            <a:ext cx="1460500" cy="819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8" name="Text Box 16"/>
          <p:cNvSpPr txBox="1">
            <a:spLocks noChangeArrowheads="1"/>
          </p:cNvSpPr>
          <p:nvPr/>
        </p:nvSpPr>
        <p:spPr bwMode="auto">
          <a:xfrm>
            <a:off x="3879850" y="2724150"/>
            <a:ext cx="168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Stratégia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9" name="AutoShape 17"/>
          <p:cNvSpPr>
            <a:spLocks/>
          </p:cNvSpPr>
          <p:nvPr/>
        </p:nvSpPr>
        <p:spPr bwMode="auto">
          <a:xfrm>
            <a:off x="3294063" y="2212975"/>
            <a:ext cx="401637" cy="1447800"/>
          </a:xfrm>
          <a:prstGeom prst="rightBrace">
            <a:avLst>
              <a:gd name="adj1" fmla="val 3004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0" name="Text Box 18"/>
          <p:cNvSpPr txBox="1">
            <a:spLocks noChangeArrowheads="1"/>
          </p:cNvSpPr>
          <p:nvPr/>
        </p:nvSpPr>
        <p:spPr bwMode="auto">
          <a:xfrm>
            <a:off x="5630863" y="413226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Pénzügyi teljesítmény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1" name="Text Box 19"/>
          <p:cNvSpPr txBox="1">
            <a:spLocks noChangeArrowheads="1"/>
          </p:cNvSpPr>
          <p:nvPr/>
        </p:nvSpPr>
        <p:spPr bwMode="auto">
          <a:xfrm>
            <a:off x="7089775" y="4141788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Üzleti folyamatok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2" name="Text Box 20"/>
          <p:cNvSpPr txBox="1">
            <a:spLocks noChangeArrowheads="1"/>
          </p:cNvSpPr>
          <p:nvPr/>
        </p:nvSpPr>
        <p:spPr bwMode="auto">
          <a:xfrm>
            <a:off x="7113588" y="500856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Megújulás, növekedés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3" name="Text Box 21"/>
          <p:cNvSpPr txBox="1">
            <a:spLocks noChangeArrowheads="1"/>
          </p:cNvSpPr>
          <p:nvPr/>
        </p:nvSpPr>
        <p:spPr bwMode="auto">
          <a:xfrm>
            <a:off x="5629275" y="500856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Fogyasztói elvárások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4" name="AutoShape 22"/>
          <p:cNvSpPr>
            <a:spLocks noChangeArrowheads="1"/>
          </p:cNvSpPr>
          <p:nvPr/>
        </p:nvSpPr>
        <p:spPr bwMode="auto">
          <a:xfrm rot="-5400000" flipH="1" flipV="1">
            <a:off x="4127501" y="4027487"/>
            <a:ext cx="1757362" cy="830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2495" name="Text Box 23"/>
          <p:cNvSpPr txBox="1">
            <a:spLocks noChangeArrowheads="1"/>
          </p:cNvSpPr>
          <p:nvPr/>
        </p:nvSpPr>
        <p:spPr bwMode="auto">
          <a:xfrm>
            <a:off x="5889625" y="2173288"/>
            <a:ext cx="255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6" name="Text Box 24"/>
          <p:cNvSpPr txBox="1">
            <a:spLocks noChangeArrowheads="1"/>
          </p:cNvSpPr>
          <p:nvPr/>
        </p:nvSpPr>
        <p:spPr bwMode="auto">
          <a:xfrm>
            <a:off x="5900738" y="2636838"/>
            <a:ext cx="2708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Ágazati mutatószámok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Szolgáltatási terület</a:t>
            </a:r>
            <a:endParaRPr lang="en-GB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7" name="Text Box 26"/>
          <p:cNvSpPr txBox="1">
            <a:spLocks noChangeArrowheads="1"/>
          </p:cNvSpPr>
          <p:nvPr/>
        </p:nvSpPr>
        <p:spPr bwMode="auto">
          <a:xfrm>
            <a:off x="3940175" y="5024438"/>
            <a:ext cx="131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  <a:cs typeface="Times New Roman" pitchFamily="18" charset="0"/>
              </a:rPr>
              <a:t>lebontás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98" name="Text Box 24"/>
          <p:cNvSpPr txBox="1">
            <a:spLocks noChangeArrowheads="1"/>
          </p:cNvSpPr>
          <p:nvPr/>
        </p:nvSpPr>
        <p:spPr bwMode="auto">
          <a:xfrm>
            <a:off x="5940425" y="2565400"/>
            <a:ext cx="27082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latin typeface="Times New Roman" pitchFamily="18" charset="0"/>
                <a:cs typeface="Times New Roman" pitchFamily="18" charset="0"/>
              </a:rPr>
              <a:t>  Ágazati mutatószámok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latin typeface="Times New Roman" pitchFamily="18" charset="0"/>
                <a:cs typeface="Times New Roman" pitchFamily="18" charset="0"/>
              </a:rPr>
              <a:t>  Szolgáltatási terület</a:t>
            </a:r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349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FB8399-DF4B-4899-B50B-F40BF62062AC}" type="slidenum">
              <a:rPr lang="hu-HU" sz="1600" b="1">
                <a:latin typeface="Georgia" pitchFamily="18" charset="0"/>
              </a:rPr>
              <a:pPr algn="r" eaLnBrk="1" hangingPunct="1"/>
              <a:t>36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349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3496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stratégia lebontása</a:t>
            </a:r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4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63500" name="Group 34"/>
          <p:cNvGrpSpPr>
            <a:grpSpLocks/>
          </p:cNvGrpSpPr>
          <p:nvPr/>
        </p:nvGrpSpPr>
        <p:grpSpPr bwMode="auto">
          <a:xfrm>
            <a:off x="684213" y="1196975"/>
            <a:ext cx="7966075" cy="4811713"/>
            <a:chOff x="515" y="1136"/>
            <a:chExt cx="5018" cy="3031"/>
          </a:xfrm>
        </p:grpSpPr>
        <p:sp>
          <p:nvSpPr>
            <p:cNvPr id="63501" name="Oval 4"/>
            <p:cNvSpPr>
              <a:spLocks noChangeArrowheads="1"/>
            </p:cNvSpPr>
            <p:nvPr/>
          </p:nvSpPr>
          <p:spPr bwMode="auto">
            <a:xfrm>
              <a:off x="515" y="1136"/>
              <a:ext cx="1056" cy="1599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2" name="Text Box 5"/>
            <p:cNvSpPr txBox="1">
              <a:spLocks noChangeArrowheads="1"/>
            </p:cNvSpPr>
            <p:nvPr/>
          </p:nvSpPr>
          <p:spPr bwMode="auto">
            <a:xfrm>
              <a:off x="557" y="1617"/>
              <a:ext cx="99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Jövőkép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Stratégia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3" name="Rectangle 6"/>
            <p:cNvSpPr>
              <a:spLocks noChangeArrowheads="1"/>
            </p:cNvSpPr>
            <p:nvPr/>
          </p:nvSpPr>
          <p:spPr bwMode="auto">
            <a:xfrm>
              <a:off x="2331" y="1562"/>
              <a:ext cx="3202" cy="192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4" name="Rectangle 7"/>
            <p:cNvSpPr>
              <a:spLocks noChangeArrowheads="1"/>
            </p:cNvSpPr>
            <p:nvPr/>
          </p:nvSpPr>
          <p:spPr bwMode="auto">
            <a:xfrm>
              <a:off x="2187" y="1781"/>
              <a:ext cx="3202" cy="192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5" name="Rectangle 8"/>
            <p:cNvSpPr>
              <a:spLocks noChangeArrowheads="1"/>
            </p:cNvSpPr>
            <p:nvPr/>
          </p:nvSpPr>
          <p:spPr bwMode="auto">
            <a:xfrm>
              <a:off x="2055" y="2006"/>
              <a:ext cx="3202" cy="19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6" name="Rectangle 9"/>
            <p:cNvSpPr>
              <a:spLocks noChangeArrowheads="1"/>
            </p:cNvSpPr>
            <p:nvPr/>
          </p:nvSpPr>
          <p:spPr bwMode="auto">
            <a:xfrm>
              <a:off x="1913" y="2245"/>
              <a:ext cx="3202" cy="192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7" name="Line 10"/>
            <p:cNvSpPr>
              <a:spLocks noChangeShapeType="1"/>
            </p:cNvSpPr>
            <p:nvPr/>
          </p:nvSpPr>
          <p:spPr bwMode="auto">
            <a:xfrm flipV="1">
              <a:off x="1906" y="2484"/>
              <a:ext cx="3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08" name="Line 11"/>
            <p:cNvSpPr>
              <a:spLocks noChangeShapeType="1"/>
            </p:cNvSpPr>
            <p:nvPr/>
          </p:nvSpPr>
          <p:spPr bwMode="auto">
            <a:xfrm>
              <a:off x="2447" y="2484"/>
              <a:ext cx="1" cy="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09" name="Line 12"/>
            <p:cNvSpPr>
              <a:spLocks noChangeShapeType="1"/>
            </p:cNvSpPr>
            <p:nvPr/>
          </p:nvSpPr>
          <p:spPr bwMode="auto">
            <a:xfrm>
              <a:off x="2453" y="2698"/>
              <a:ext cx="2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0" name="Line 13"/>
            <p:cNvSpPr>
              <a:spLocks noChangeShapeType="1"/>
            </p:cNvSpPr>
            <p:nvPr/>
          </p:nvSpPr>
          <p:spPr bwMode="auto">
            <a:xfrm>
              <a:off x="3372" y="2484"/>
              <a:ext cx="0" cy="16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1" name="Line 14"/>
            <p:cNvSpPr>
              <a:spLocks noChangeShapeType="1"/>
            </p:cNvSpPr>
            <p:nvPr/>
          </p:nvSpPr>
          <p:spPr bwMode="auto">
            <a:xfrm>
              <a:off x="4268" y="2488"/>
              <a:ext cx="0" cy="1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2" name="Line 15"/>
            <p:cNvSpPr>
              <a:spLocks noChangeShapeType="1"/>
            </p:cNvSpPr>
            <p:nvPr/>
          </p:nvSpPr>
          <p:spPr bwMode="auto">
            <a:xfrm>
              <a:off x="3373" y="2929"/>
              <a:ext cx="1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3" name="Line 16"/>
            <p:cNvSpPr>
              <a:spLocks noChangeShapeType="1"/>
            </p:cNvSpPr>
            <p:nvPr/>
          </p:nvSpPr>
          <p:spPr bwMode="auto">
            <a:xfrm>
              <a:off x="2446" y="3187"/>
              <a:ext cx="267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4" name="Line 17"/>
            <p:cNvSpPr>
              <a:spLocks noChangeShapeType="1"/>
            </p:cNvSpPr>
            <p:nvPr/>
          </p:nvSpPr>
          <p:spPr bwMode="auto">
            <a:xfrm>
              <a:off x="3369" y="3436"/>
              <a:ext cx="1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5" name="Line 18"/>
            <p:cNvSpPr>
              <a:spLocks noChangeShapeType="1"/>
            </p:cNvSpPr>
            <p:nvPr/>
          </p:nvSpPr>
          <p:spPr bwMode="auto">
            <a:xfrm>
              <a:off x="2452" y="3684"/>
              <a:ext cx="267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6" name="Line 19"/>
            <p:cNvSpPr>
              <a:spLocks noChangeShapeType="1"/>
            </p:cNvSpPr>
            <p:nvPr/>
          </p:nvSpPr>
          <p:spPr bwMode="auto">
            <a:xfrm>
              <a:off x="3371" y="3936"/>
              <a:ext cx="1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17" name="Text Box 20"/>
            <p:cNvSpPr txBox="1">
              <a:spLocks noChangeArrowheads="1"/>
            </p:cNvSpPr>
            <p:nvPr/>
          </p:nvSpPr>
          <p:spPr bwMode="auto">
            <a:xfrm>
              <a:off x="1947" y="2257"/>
              <a:ext cx="19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Pénzügyi teljesítmény</a:t>
              </a:r>
              <a:endParaRPr lang="en-GB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18" name="Text Box 21"/>
            <p:cNvSpPr txBox="1">
              <a:spLocks noChangeArrowheads="1"/>
            </p:cNvSpPr>
            <p:nvPr/>
          </p:nvSpPr>
          <p:spPr bwMode="auto">
            <a:xfrm>
              <a:off x="2141" y="2026"/>
              <a:ext cx="19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Fogyasztói elvárások</a:t>
              </a:r>
              <a:endParaRPr lang="en-GB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19" name="Text Box 22"/>
            <p:cNvSpPr txBox="1">
              <a:spLocks noChangeArrowheads="1"/>
            </p:cNvSpPr>
            <p:nvPr/>
          </p:nvSpPr>
          <p:spPr bwMode="auto">
            <a:xfrm>
              <a:off x="2263" y="1799"/>
              <a:ext cx="19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Üzleti folyamatok</a:t>
              </a:r>
              <a:endParaRPr lang="en-GB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0" name="Text Box 23"/>
            <p:cNvSpPr txBox="1">
              <a:spLocks noChangeArrowheads="1"/>
            </p:cNvSpPr>
            <p:nvPr/>
          </p:nvSpPr>
          <p:spPr bwMode="auto">
            <a:xfrm>
              <a:off x="2411" y="1582"/>
              <a:ext cx="2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Megújulás és növekedés</a:t>
              </a:r>
              <a:endParaRPr lang="en-GB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1" name="Text Box 24"/>
            <p:cNvSpPr txBox="1">
              <a:spLocks noChangeArrowheads="1"/>
            </p:cNvSpPr>
            <p:nvPr/>
          </p:nvSpPr>
          <p:spPr bwMode="auto">
            <a:xfrm rot="-5400000">
              <a:off x="1759" y="2859"/>
              <a:ext cx="8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Stratégiai cél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2" name="Text Box 25"/>
            <p:cNvSpPr txBox="1">
              <a:spLocks noChangeArrowheads="1"/>
            </p:cNvSpPr>
            <p:nvPr/>
          </p:nvSpPr>
          <p:spPr bwMode="auto">
            <a:xfrm>
              <a:off x="3506" y="2511"/>
              <a:ext cx="6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Mutatók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3" name="Text Box 26"/>
            <p:cNvSpPr txBox="1">
              <a:spLocks noChangeArrowheads="1"/>
            </p:cNvSpPr>
            <p:nvPr/>
          </p:nvSpPr>
          <p:spPr bwMode="auto">
            <a:xfrm>
              <a:off x="4301" y="2516"/>
              <a:ext cx="7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Elvárások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4" name="Text Box 27"/>
            <p:cNvSpPr txBox="1">
              <a:spLocks noChangeArrowheads="1"/>
            </p:cNvSpPr>
            <p:nvPr/>
          </p:nvSpPr>
          <p:spPr bwMode="auto">
            <a:xfrm>
              <a:off x="2600" y="2509"/>
              <a:ext cx="6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Akciók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25" name="Line 28"/>
            <p:cNvSpPr>
              <a:spLocks noChangeShapeType="1"/>
            </p:cNvSpPr>
            <p:nvPr/>
          </p:nvSpPr>
          <p:spPr bwMode="auto">
            <a:xfrm>
              <a:off x="1492" y="2367"/>
              <a:ext cx="42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26" name="Line 29"/>
            <p:cNvSpPr>
              <a:spLocks noChangeShapeType="1"/>
            </p:cNvSpPr>
            <p:nvPr/>
          </p:nvSpPr>
          <p:spPr bwMode="auto">
            <a:xfrm>
              <a:off x="1569" y="2136"/>
              <a:ext cx="48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27" name="Line 30"/>
            <p:cNvSpPr>
              <a:spLocks noChangeShapeType="1"/>
            </p:cNvSpPr>
            <p:nvPr/>
          </p:nvSpPr>
          <p:spPr bwMode="auto">
            <a:xfrm>
              <a:off x="1576" y="1889"/>
              <a:ext cx="61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528" name="Line 31"/>
            <p:cNvSpPr>
              <a:spLocks noChangeShapeType="1"/>
            </p:cNvSpPr>
            <p:nvPr/>
          </p:nvSpPr>
          <p:spPr bwMode="auto">
            <a:xfrm>
              <a:off x="1542" y="1670"/>
              <a:ext cx="798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451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AD21DE-EBBF-41A6-8D8C-5CD22BCA32A4}" type="slidenum">
              <a:rPr lang="hu-HU" sz="1600" b="1">
                <a:latin typeface="Georgia" pitchFamily="18" charset="0"/>
              </a:rPr>
              <a:pPr algn="r" eaLnBrk="1" hangingPunct="1"/>
              <a:t>37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451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452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566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Hány mutató az üdvös?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64522" name="Group 74"/>
          <p:cNvGrpSpPr>
            <a:grpSpLocks/>
          </p:cNvGrpSpPr>
          <p:nvPr/>
        </p:nvGrpSpPr>
        <p:grpSpPr bwMode="auto">
          <a:xfrm>
            <a:off x="314325" y="1812925"/>
            <a:ext cx="8483600" cy="3622675"/>
            <a:chOff x="416" y="1360"/>
            <a:chExt cx="5176" cy="2811"/>
          </a:xfrm>
        </p:grpSpPr>
        <p:sp>
          <p:nvSpPr>
            <p:cNvPr id="64531" name="Line 40"/>
            <p:cNvSpPr>
              <a:spLocks noChangeShapeType="1"/>
            </p:cNvSpPr>
            <p:nvPr/>
          </p:nvSpPr>
          <p:spPr bwMode="auto">
            <a:xfrm>
              <a:off x="1122" y="2268"/>
              <a:ext cx="0" cy="12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532" name="Text Box 41"/>
            <p:cNvSpPr txBox="1">
              <a:spLocks noChangeArrowheads="1"/>
            </p:cNvSpPr>
            <p:nvPr/>
          </p:nvSpPr>
          <p:spPr bwMode="auto">
            <a:xfrm>
              <a:off x="418" y="1360"/>
              <a:ext cx="1399" cy="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Jövőkép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3" name="Text Box 42"/>
            <p:cNvSpPr txBox="1">
              <a:spLocks noChangeArrowheads="1"/>
            </p:cNvSpPr>
            <p:nvPr/>
          </p:nvSpPr>
          <p:spPr bwMode="auto">
            <a:xfrm>
              <a:off x="416" y="1671"/>
              <a:ext cx="1399" cy="3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Küldetés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4" name="Text Box 43"/>
            <p:cNvSpPr txBox="1">
              <a:spLocks noChangeArrowheads="1"/>
            </p:cNvSpPr>
            <p:nvPr/>
          </p:nvSpPr>
          <p:spPr bwMode="auto">
            <a:xfrm>
              <a:off x="426" y="2068"/>
              <a:ext cx="1399" cy="3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Szolgáltatás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5" name="Text Box 44"/>
            <p:cNvSpPr txBox="1">
              <a:spLocks noChangeArrowheads="1"/>
            </p:cNvSpPr>
            <p:nvPr/>
          </p:nvSpPr>
          <p:spPr bwMode="auto">
            <a:xfrm>
              <a:off x="422" y="2425"/>
              <a:ext cx="1399" cy="3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Folyamat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6" name="Text Box 45"/>
            <p:cNvSpPr txBox="1">
              <a:spLocks noChangeArrowheads="1"/>
            </p:cNvSpPr>
            <p:nvPr/>
          </p:nvSpPr>
          <p:spPr bwMode="auto">
            <a:xfrm>
              <a:off x="429" y="2764"/>
              <a:ext cx="1399" cy="3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Részfolyamat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7" name="Text Box 46"/>
            <p:cNvSpPr txBox="1">
              <a:spLocks noChangeArrowheads="1"/>
            </p:cNvSpPr>
            <p:nvPr/>
          </p:nvSpPr>
          <p:spPr bwMode="auto">
            <a:xfrm>
              <a:off x="427" y="3101"/>
              <a:ext cx="1399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Tevékenység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8" name="Text Box 47"/>
            <p:cNvSpPr txBox="1">
              <a:spLocks noChangeArrowheads="1"/>
            </p:cNvSpPr>
            <p:nvPr/>
          </p:nvSpPr>
          <p:spPr bwMode="auto">
            <a:xfrm>
              <a:off x="423" y="3438"/>
              <a:ext cx="1399" cy="3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Feladat</a:t>
              </a: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39" name="AutoShape 48"/>
            <p:cNvSpPr>
              <a:spLocks/>
            </p:cNvSpPr>
            <p:nvPr/>
          </p:nvSpPr>
          <p:spPr bwMode="auto">
            <a:xfrm>
              <a:off x="2393" y="1402"/>
              <a:ext cx="253" cy="912"/>
            </a:xfrm>
            <a:prstGeom prst="rightBrace">
              <a:avLst>
                <a:gd name="adj1" fmla="val 3004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40" name="AutoShape 49"/>
            <p:cNvSpPr>
              <a:spLocks/>
            </p:cNvSpPr>
            <p:nvPr/>
          </p:nvSpPr>
          <p:spPr bwMode="auto">
            <a:xfrm>
              <a:off x="2086" y="2104"/>
              <a:ext cx="253" cy="1577"/>
            </a:xfrm>
            <a:prstGeom prst="rightBrace">
              <a:avLst>
                <a:gd name="adj1" fmla="val 5194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41" name="Text Box 50"/>
            <p:cNvSpPr txBox="1">
              <a:spLocks noChangeArrowheads="1"/>
            </p:cNvSpPr>
            <p:nvPr/>
          </p:nvSpPr>
          <p:spPr bwMode="auto">
            <a:xfrm>
              <a:off x="2633" y="1541"/>
              <a:ext cx="105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Kiegyensúlyozott stratégiai mutató-szám rendszer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(BSC)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42" name="Text Box 51"/>
            <p:cNvSpPr txBox="1">
              <a:spLocks noChangeArrowheads="1"/>
            </p:cNvSpPr>
            <p:nvPr/>
          </p:nvSpPr>
          <p:spPr bwMode="auto">
            <a:xfrm>
              <a:off x="2329" y="2731"/>
              <a:ext cx="10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Üzleti folyamatok mérési szintjei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543" name="Group 52"/>
            <p:cNvGrpSpPr>
              <a:grpSpLocks/>
            </p:cNvGrpSpPr>
            <p:nvPr/>
          </p:nvGrpSpPr>
          <p:grpSpPr bwMode="auto">
            <a:xfrm>
              <a:off x="3524" y="2778"/>
              <a:ext cx="440" cy="345"/>
              <a:chOff x="2668" y="3217"/>
              <a:chExt cx="440" cy="345"/>
            </a:xfrm>
          </p:grpSpPr>
          <p:sp>
            <p:nvSpPr>
              <p:cNvPr id="64555" name="Oval 53"/>
              <p:cNvSpPr>
                <a:spLocks noChangeArrowheads="1"/>
              </p:cNvSpPr>
              <p:nvPr/>
            </p:nvSpPr>
            <p:spPr bwMode="auto">
              <a:xfrm>
                <a:off x="2668" y="3217"/>
                <a:ext cx="440" cy="3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556" name="AutoShape 54"/>
              <p:cNvSpPr>
                <a:spLocks noChangeArrowheads="1"/>
              </p:cNvSpPr>
              <p:nvPr/>
            </p:nvSpPr>
            <p:spPr bwMode="auto">
              <a:xfrm>
                <a:off x="2736" y="3283"/>
                <a:ext cx="308" cy="17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544" name="Text Box 55"/>
            <p:cNvSpPr txBox="1">
              <a:spLocks noChangeArrowheads="1"/>
            </p:cNvSpPr>
            <p:nvPr/>
          </p:nvSpPr>
          <p:spPr bwMode="auto">
            <a:xfrm>
              <a:off x="3452" y="3932"/>
              <a:ext cx="155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5-9 mérés /folyamat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45" name="Text Box 56"/>
            <p:cNvSpPr txBox="1">
              <a:spLocks noChangeArrowheads="1"/>
            </p:cNvSpPr>
            <p:nvPr/>
          </p:nvSpPr>
          <p:spPr bwMode="auto">
            <a:xfrm>
              <a:off x="3746" y="2321"/>
              <a:ext cx="184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10-20 mérés / nézőpont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546" name="Group 65"/>
            <p:cNvGrpSpPr>
              <a:grpSpLocks/>
            </p:cNvGrpSpPr>
            <p:nvPr/>
          </p:nvGrpSpPr>
          <p:grpSpPr bwMode="auto">
            <a:xfrm>
              <a:off x="3725" y="3106"/>
              <a:ext cx="440" cy="345"/>
              <a:chOff x="2668" y="3217"/>
              <a:chExt cx="440" cy="345"/>
            </a:xfrm>
          </p:grpSpPr>
          <p:sp>
            <p:nvSpPr>
              <p:cNvPr id="64553" name="Oval 66"/>
              <p:cNvSpPr>
                <a:spLocks noChangeArrowheads="1"/>
              </p:cNvSpPr>
              <p:nvPr/>
            </p:nvSpPr>
            <p:spPr bwMode="auto">
              <a:xfrm>
                <a:off x="2668" y="3217"/>
                <a:ext cx="440" cy="3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554" name="AutoShape 67"/>
              <p:cNvSpPr>
                <a:spLocks noChangeArrowheads="1"/>
              </p:cNvSpPr>
              <p:nvPr/>
            </p:nvSpPr>
            <p:spPr bwMode="auto">
              <a:xfrm>
                <a:off x="2736" y="3283"/>
                <a:ext cx="308" cy="17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547" name="Group 68"/>
            <p:cNvGrpSpPr>
              <a:grpSpLocks/>
            </p:cNvGrpSpPr>
            <p:nvPr/>
          </p:nvGrpSpPr>
          <p:grpSpPr bwMode="auto">
            <a:xfrm>
              <a:off x="4016" y="3442"/>
              <a:ext cx="440" cy="345"/>
              <a:chOff x="2668" y="3217"/>
              <a:chExt cx="440" cy="345"/>
            </a:xfrm>
          </p:grpSpPr>
          <p:sp>
            <p:nvSpPr>
              <p:cNvPr id="64551" name="Oval 69"/>
              <p:cNvSpPr>
                <a:spLocks noChangeArrowheads="1"/>
              </p:cNvSpPr>
              <p:nvPr/>
            </p:nvSpPr>
            <p:spPr bwMode="auto">
              <a:xfrm>
                <a:off x="2668" y="3217"/>
                <a:ext cx="440" cy="3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552" name="AutoShape 70"/>
              <p:cNvSpPr>
                <a:spLocks noChangeArrowheads="1"/>
              </p:cNvSpPr>
              <p:nvPr/>
            </p:nvSpPr>
            <p:spPr bwMode="auto">
              <a:xfrm>
                <a:off x="2736" y="3283"/>
                <a:ext cx="308" cy="17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548" name="Text Box 71"/>
            <p:cNvSpPr txBox="1">
              <a:spLocks noChangeArrowheads="1"/>
            </p:cNvSpPr>
            <p:nvPr/>
          </p:nvSpPr>
          <p:spPr bwMode="auto">
            <a:xfrm>
              <a:off x="4178" y="2816"/>
              <a:ext cx="74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1. folyamat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49" name="Text Box 72"/>
            <p:cNvSpPr txBox="1">
              <a:spLocks noChangeArrowheads="1"/>
            </p:cNvSpPr>
            <p:nvPr/>
          </p:nvSpPr>
          <p:spPr bwMode="auto">
            <a:xfrm>
              <a:off x="4469" y="3130"/>
              <a:ext cx="74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2. folyamat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50" name="Text Box 73"/>
            <p:cNvSpPr txBox="1">
              <a:spLocks noChangeArrowheads="1"/>
            </p:cNvSpPr>
            <p:nvPr/>
          </p:nvSpPr>
          <p:spPr bwMode="auto">
            <a:xfrm>
              <a:off x="4679" y="3520"/>
              <a:ext cx="74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n. folyamat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523" name="Rectangle 12"/>
          <p:cNvSpPr>
            <a:spLocks noChangeArrowheads="1"/>
          </p:cNvSpPr>
          <p:nvPr/>
        </p:nvSpPr>
        <p:spPr bwMode="auto">
          <a:xfrm>
            <a:off x="5726113" y="1346200"/>
            <a:ext cx="1460500" cy="8191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Rectangle 13"/>
          <p:cNvSpPr>
            <a:spLocks noChangeArrowheads="1"/>
          </p:cNvSpPr>
          <p:nvPr/>
        </p:nvSpPr>
        <p:spPr bwMode="auto">
          <a:xfrm>
            <a:off x="5724525" y="2201863"/>
            <a:ext cx="1460500" cy="8191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5" name="Rectangle 14"/>
          <p:cNvSpPr>
            <a:spLocks noChangeArrowheads="1"/>
          </p:cNvSpPr>
          <p:nvPr/>
        </p:nvSpPr>
        <p:spPr bwMode="auto">
          <a:xfrm>
            <a:off x="7218363" y="2198688"/>
            <a:ext cx="1460500" cy="8191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6" name="Rectangle 15"/>
          <p:cNvSpPr>
            <a:spLocks noChangeArrowheads="1"/>
          </p:cNvSpPr>
          <p:nvPr/>
        </p:nvSpPr>
        <p:spPr bwMode="auto">
          <a:xfrm>
            <a:off x="7227888" y="1341438"/>
            <a:ext cx="1460500" cy="819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7" name="Text Box 18"/>
          <p:cNvSpPr txBox="1">
            <a:spLocks noChangeArrowheads="1"/>
          </p:cNvSpPr>
          <p:nvPr/>
        </p:nvSpPr>
        <p:spPr bwMode="auto">
          <a:xfrm>
            <a:off x="5788025" y="1474788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Pénzügyi teljesítmény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8" name="Text Box 19"/>
          <p:cNvSpPr txBox="1">
            <a:spLocks noChangeArrowheads="1"/>
          </p:cNvSpPr>
          <p:nvPr/>
        </p:nvSpPr>
        <p:spPr bwMode="auto">
          <a:xfrm>
            <a:off x="7246938" y="1484313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Üzleti folyamatok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Text Box 20"/>
          <p:cNvSpPr txBox="1">
            <a:spLocks noChangeArrowheads="1"/>
          </p:cNvSpPr>
          <p:nvPr/>
        </p:nvSpPr>
        <p:spPr bwMode="auto">
          <a:xfrm>
            <a:off x="7270750" y="2351088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Megújulás, növekedés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0" name="Text Box 21"/>
          <p:cNvSpPr txBox="1">
            <a:spLocks noChangeArrowheads="1"/>
          </p:cNvSpPr>
          <p:nvPr/>
        </p:nvSpPr>
        <p:spPr bwMode="auto">
          <a:xfrm>
            <a:off x="5786438" y="2351088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Fogyasztói elvárások</a:t>
            </a:r>
            <a:endParaRPr lang="en-GB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553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B5C241D-D40C-4EC8-9479-4220B4F38BB0}" type="slidenum">
              <a:rPr lang="hu-HU" sz="1600" b="1">
                <a:latin typeface="Georgia" pitchFamily="18" charset="0"/>
              </a:rPr>
              <a:pPr algn="r" eaLnBrk="1" hangingPunct="1"/>
              <a:t>38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554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554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640763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Fogyasztói elvárások</a:t>
            </a:r>
          </a:p>
        </p:txBody>
      </p:sp>
      <p:sp>
        <p:nvSpPr>
          <p:cNvPr id="655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7544" y="1556792"/>
            <a:ext cx="8156575" cy="4492625"/>
            <a:chOff x="162" y="937"/>
            <a:chExt cx="5458" cy="32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67" y="937"/>
              <a:ext cx="5414" cy="3160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V="1">
              <a:off x="209" y="1397"/>
              <a:ext cx="5365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211" y="1397"/>
              <a:ext cx="2" cy="27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90" y="1743"/>
              <a:ext cx="5386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696" y="1397"/>
              <a:ext cx="1" cy="271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4133" y="1405"/>
              <a:ext cx="1" cy="275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1224" y="2234"/>
              <a:ext cx="4371" cy="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62" y="2735"/>
              <a:ext cx="5415" cy="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1212" y="3373"/>
              <a:ext cx="4408" cy="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28" y="1023"/>
              <a:ext cx="3161" cy="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2000" b="1" dirty="0">
                  <a:latin typeface="Times New Roman" pitchFamily="18" charset="0"/>
                  <a:cs typeface="Times New Roman" pitchFamily="18" charset="0"/>
                </a:rPr>
                <a:t>Fogyasztói elvárások</a:t>
              </a:r>
              <a:endParaRPr lang="en-GB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61" y="1453"/>
              <a:ext cx="880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Stratégiai cél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884" y="1441"/>
              <a:ext cx="1047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Mutatók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305" y="1449"/>
              <a:ext cx="1044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Elvárások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430" y="1439"/>
              <a:ext cx="1045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Akciók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238" y="1840"/>
              <a:ext cx="921" cy="6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 fogyasztók  a környezet gazdáinak tekintenek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1264" y="1803"/>
              <a:ext cx="1377" cy="3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Az összes előírás betartása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210" y="2873"/>
              <a:ext cx="986" cy="9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A fogyasztók következetes és időben folyamatos szolgáltatás várnak el.  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805" y="2828"/>
              <a:ext cx="1205" cy="3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Válasz az ügyfél érdeklődésére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4249" y="2873"/>
              <a:ext cx="124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1 órán belül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279" y="2797"/>
              <a:ext cx="1309" cy="5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Rendelkezzünk hatékony ügyfél tájékoztatással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1317" y="3486"/>
              <a:ext cx="1264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Közterületi rend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656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E7E996-B49D-4601-A0D7-6184B985F2BE}" type="slidenum">
              <a:rPr lang="hu-HU" sz="1600" b="1">
                <a:latin typeface="Georgia" pitchFamily="18" charset="0"/>
              </a:rPr>
              <a:pPr algn="r" eaLnBrk="1" hangingPunct="1"/>
              <a:t>39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6656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6568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stratégia lebontása</a:t>
            </a:r>
          </a:p>
        </p:txBody>
      </p:sp>
      <p:sp>
        <p:nvSpPr>
          <p:cNvPr id="6656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66570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728788"/>
            <a:ext cx="80708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Oval 81"/>
          <p:cNvSpPr>
            <a:spLocks noChangeArrowheads="1"/>
          </p:cNvSpPr>
          <p:nvPr/>
        </p:nvSpPr>
        <p:spPr bwMode="auto">
          <a:xfrm>
            <a:off x="4649788" y="2370138"/>
            <a:ext cx="261937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2" name="Oval 82"/>
          <p:cNvSpPr>
            <a:spLocks noChangeArrowheads="1"/>
          </p:cNvSpPr>
          <p:nvPr/>
        </p:nvSpPr>
        <p:spPr bwMode="auto">
          <a:xfrm>
            <a:off x="7794625" y="3911600"/>
            <a:ext cx="261938" cy="261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3" name="Oval 83"/>
          <p:cNvSpPr>
            <a:spLocks noChangeArrowheads="1"/>
          </p:cNvSpPr>
          <p:nvPr/>
        </p:nvSpPr>
        <p:spPr bwMode="auto">
          <a:xfrm>
            <a:off x="4668838" y="2889250"/>
            <a:ext cx="261937" cy="261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4" name="Oval 84"/>
          <p:cNvSpPr>
            <a:spLocks noChangeArrowheads="1"/>
          </p:cNvSpPr>
          <p:nvPr/>
        </p:nvSpPr>
        <p:spPr bwMode="auto">
          <a:xfrm>
            <a:off x="4679950" y="3386138"/>
            <a:ext cx="261938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5" name="Oval 85"/>
          <p:cNvSpPr>
            <a:spLocks noChangeArrowheads="1"/>
          </p:cNvSpPr>
          <p:nvPr/>
        </p:nvSpPr>
        <p:spPr bwMode="auto">
          <a:xfrm>
            <a:off x="5780088" y="4427538"/>
            <a:ext cx="261937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6" name="Oval 86"/>
          <p:cNvSpPr>
            <a:spLocks noChangeArrowheads="1"/>
          </p:cNvSpPr>
          <p:nvPr/>
        </p:nvSpPr>
        <p:spPr bwMode="auto">
          <a:xfrm>
            <a:off x="6813550" y="5461000"/>
            <a:ext cx="261938" cy="261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7" name="Oval 87"/>
          <p:cNvSpPr>
            <a:spLocks noChangeArrowheads="1"/>
          </p:cNvSpPr>
          <p:nvPr/>
        </p:nvSpPr>
        <p:spPr bwMode="auto">
          <a:xfrm>
            <a:off x="6811963" y="4983163"/>
            <a:ext cx="261937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8" name="Oval 88"/>
          <p:cNvSpPr>
            <a:spLocks noChangeArrowheads="1"/>
          </p:cNvSpPr>
          <p:nvPr/>
        </p:nvSpPr>
        <p:spPr bwMode="auto">
          <a:xfrm>
            <a:off x="5776913" y="4968875"/>
            <a:ext cx="261937" cy="261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79" name="Oval 89"/>
          <p:cNvSpPr>
            <a:spLocks noChangeArrowheads="1"/>
          </p:cNvSpPr>
          <p:nvPr/>
        </p:nvSpPr>
        <p:spPr bwMode="auto">
          <a:xfrm>
            <a:off x="5797550" y="5476875"/>
            <a:ext cx="261938" cy="261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0" name="Oval 90"/>
          <p:cNvSpPr>
            <a:spLocks noChangeArrowheads="1"/>
          </p:cNvSpPr>
          <p:nvPr/>
        </p:nvSpPr>
        <p:spPr bwMode="auto">
          <a:xfrm>
            <a:off x="5775325" y="2379663"/>
            <a:ext cx="261938" cy="2619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1" name="Oval 91"/>
          <p:cNvSpPr>
            <a:spLocks noChangeArrowheads="1"/>
          </p:cNvSpPr>
          <p:nvPr/>
        </p:nvSpPr>
        <p:spPr bwMode="auto">
          <a:xfrm>
            <a:off x="5784850" y="2876550"/>
            <a:ext cx="261938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2" name="Oval 92"/>
          <p:cNvSpPr>
            <a:spLocks noChangeArrowheads="1"/>
          </p:cNvSpPr>
          <p:nvPr/>
        </p:nvSpPr>
        <p:spPr bwMode="auto">
          <a:xfrm>
            <a:off x="5783263" y="3386138"/>
            <a:ext cx="261937" cy="2619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3" name="Oval 93"/>
          <p:cNvSpPr>
            <a:spLocks noChangeArrowheads="1"/>
          </p:cNvSpPr>
          <p:nvPr/>
        </p:nvSpPr>
        <p:spPr bwMode="auto">
          <a:xfrm>
            <a:off x="6802438" y="2860675"/>
            <a:ext cx="261937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4" name="Oval 94"/>
          <p:cNvSpPr>
            <a:spLocks noChangeArrowheads="1"/>
          </p:cNvSpPr>
          <p:nvPr/>
        </p:nvSpPr>
        <p:spPr bwMode="auto">
          <a:xfrm>
            <a:off x="6800850" y="3397250"/>
            <a:ext cx="261938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5" name="Oval 95"/>
          <p:cNvSpPr>
            <a:spLocks noChangeArrowheads="1"/>
          </p:cNvSpPr>
          <p:nvPr/>
        </p:nvSpPr>
        <p:spPr bwMode="auto">
          <a:xfrm>
            <a:off x="5776913" y="3900488"/>
            <a:ext cx="261937" cy="2619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6" name="Oval 96"/>
          <p:cNvSpPr>
            <a:spLocks noChangeArrowheads="1"/>
          </p:cNvSpPr>
          <p:nvPr/>
        </p:nvSpPr>
        <p:spPr bwMode="auto">
          <a:xfrm>
            <a:off x="4659313" y="4457700"/>
            <a:ext cx="261937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7" name="Oval 97"/>
          <p:cNvSpPr>
            <a:spLocks noChangeArrowheads="1"/>
          </p:cNvSpPr>
          <p:nvPr/>
        </p:nvSpPr>
        <p:spPr bwMode="auto">
          <a:xfrm>
            <a:off x="4668838" y="5467350"/>
            <a:ext cx="261937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8" name="Oval 98"/>
          <p:cNvSpPr>
            <a:spLocks noChangeArrowheads="1"/>
          </p:cNvSpPr>
          <p:nvPr/>
        </p:nvSpPr>
        <p:spPr bwMode="auto">
          <a:xfrm>
            <a:off x="6816725" y="4429125"/>
            <a:ext cx="261938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89" name="Oval 99"/>
          <p:cNvSpPr>
            <a:spLocks noChangeArrowheads="1"/>
          </p:cNvSpPr>
          <p:nvPr/>
        </p:nvSpPr>
        <p:spPr bwMode="auto">
          <a:xfrm>
            <a:off x="7823200" y="2373313"/>
            <a:ext cx="261938" cy="2619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66590" name="Oval 100"/>
          <p:cNvSpPr>
            <a:spLocks noChangeArrowheads="1"/>
          </p:cNvSpPr>
          <p:nvPr/>
        </p:nvSpPr>
        <p:spPr bwMode="auto">
          <a:xfrm>
            <a:off x="7821613" y="5483225"/>
            <a:ext cx="261937" cy="26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9939" name="Cím 1"/>
          <p:cNvSpPr>
            <a:spLocks noGrp="1"/>
          </p:cNvSpPr>
          <p:nvPr>
            <p:ph type="ctrTitle"/>
          </p:nvPr>
        </p:nvSpPr>
        <p:spPr>
          <a:xfrm>
            <a:off x="179388" y="2133600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Bevezetés</a:t>
            </a: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9943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815388" y="6492875"/>
            <a:ext cx="257175" cy="365125"/>
          </a:xfrm>
        </p:spPr>
        <p:txBody>
          <a:bodyPr/>
          <a:lstStyle/>
          <a:p>
            <a:pPr>
              <a:defRPr/>
            </a:pPr>
            <a:fld id="{ED2FEF36-8D65-4244-8248-4D6E5FC68F28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hu-H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758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D57DEA-94D9-4E61-B459-9540A4C6F85A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40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758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7592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14375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Teljesítménymérés= rendszer</a:t>
            </a:r>
          </a:p>
        </p:txBody>
      </p:sp>
      <p:sp>
        <p:nvSpPr>
          <p:cNvPr id="6759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7594" name="Rectangle 3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67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102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861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6F0DD3-EE00-46FD-B149-E0F2F582F426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41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861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8616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14375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Teljesítménymérés= rendszer</a:t>
            </a:r>
          </a:p>
        </p:txBody>
      </p:sp>
      <p:sp>
        <p:nvSpPr>
          <p:cNvPr id="6861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8618" name="Rectangle 3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68619" name="Group 62"/>
          <p:cNvGrpSpPr>
            <a:grpSpLocks/>
          </p:cNvGrpSpPr>
          <p:nvPr/>
        </p:nvGrpSpPr>
        <p:grpSpPr bwMode="auto">
          <a:xfrm>
            <a:off x="457200" y="1468438"/>
            <a:ext cx="8245475" cy="4481512"/>
            <a:chOff x="351" y="914"/>
            <a:chExt cx="5305" cy="3175"/>
          </a:xfrm>
        </p:grpSpPr>
        <p:sp>
          <p:nvSpPr>
            <p:cNvPr id="68620" name="Rectangle 26"/>
            <p:cNvSpPr>
              <a:spLocks noChangeArrowheads="1"/>
            </p:cNvSpPr>
            <p:nvPr/>
          </p:nvSpPr>
          <p:spPr bwMode="auto">
            <a:xfrm>
              <a:off x="3320" y="3244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1" name="Line 27"/>
            <p:cNvSpPr>
              <a:spLocks noChangeShapeType="1"/>
            </p:cNvSpPr>
            <p:nvPr/>
          </p:nvSpPr>
          <p:spPr bwMode="auto">
            <a:xfrm flipV="1">
              <a:off x="3332" y="3546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2" name="Line 28"/>
            <p:cNvSpPr>
              <a:spLocks noChangeShapeType="1"/>
            </p:cNvSpPr>
            <p:nvPr/>
          </p:nvSpPr>
          <p:spPr bwMode="auto">
            <a:xfrm>
              <a:off x="4136" y="3248"/>
              <a:ext cx="7" cy="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3" name="Rectangle 29"/>
            <p:cNvSpPr>
              <a:spLocks noChangeArrowheads="1"/>
            </p:cNvSpPr>
            <p:nvPr/>
          </p:nvSpPr>
          <p:spPr bwMode="auto">
            <a:xfrm>
              <a:off x="3251" y="3304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4" name="Line 30"/>
            <p:cNvSpPr>
              <a:spLocks noChangeShapeType="1"/>
            </p:cNvSpPr>
            <p:nvPr/>
          </p:nvSpPr>
          <p:spPr bwMode="auto">
            <a:xfrm flipV="1">
              <a:off x="3265" y="3627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5" name="Line 31"/>
            <p:cNvSpPr>
              <a:spLocks noChangeShapeType="1"/>
            </p:cNvSpPr>
            <p:nvPr/>
          </p:nvSpPr>
          <p:spPr bwMode="auto">
            <a:xfrm>
              <a:off x="4066" y="3312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6" name="Rectangle 32"/>
            <p:cNvSpPr>
              <a:spLocks noChangeArrowheads="1"/>
            </p:cNvSpPr>
            <p:nvPr/>
          </p:nvSpPr>
          <p:spPr bwMode="auto">
            <a:xfrm>
              <a:off x="3191" y="3379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7" name="Line 33"/>
            <p:cNvSpPr>
              <a:spLocks noChangeShapeType="1"/>
            </p:cNvSpPr>
            <p:nvPr/>
          </p:nvSpPr>
          <p:spPr bwMode="auto">
            <a:xfrm flipV="1">
              <a:off x="3205" y="3702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8" name="Line 34"/>
            <p:cNvSpPr>
              <a:spLocks noChangeShapeType="1"/>
            </p:cNvSpPr>
            <p:nvPr/>
          </p:nvSpPr>
          <p:spPr bwMode="auto">
            <a:xfrm>
              <a:off x="4006" y="3387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29" name="Rectangle 35"/>
            <p:cNvSpPr>
              <a:spLocks noChangeArrowheads="1"/>
            </p:cNvSpPr>
            <p:nvPr/>
          </p:nvSpPr>
          <p:spPr bwMode="auto">
            <a:xfrm>
              <a:off x="1156" y="2791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0" name="Rectangle 36"/>
            <p:cNvSpPr>
              <a:spLocks noChangeArrowheads="1"/>
            </p:cNvSpPr>
            <p:nvPr/>
          </p:nvSpPr>
          <p:spPr bwMode="auto">
            <a:xfrm>
              <a:off x="1060" y="2870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1" name="Text Box 37"/>
            <p:cNvSpPr txBox="1">
              <a:spLocks noChangeArrowheads="1"/>
            </p:cNvSpPr>
            <p:nvPr/>
          </p:nvSpPr>
          <p:spPr bwMode="auto">
            <a:xfrm>
              <a:off x="963" y="1047"/>
              <a:ext cx="1616" cy="5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Stratégiai irány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Jövőkép, küldetés, értékek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2" name="Rectangle 38"/>
            <p:cNvSpPr>
              <a:spLocks noChangeArrowheads="1"/>
            </p:cNvSpPr>
            <p:nvPr/>
          </p:nvSpPr>
          <p:spPr bwMode="auto">
            <a:xfrm>
              <a:off x="2981" y="1598"/>
              <a:ext cx="920" cy="51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3" name="Rectangle 39"/>
            <p:cNvSpPr>
              <a:spLocks noChangeArrowheads="1"/>
            </p:cNvSpPr>
            <p:nvPr/>
          </p:nvSpPr>
          <p:spPr bwMode="auto">
            <a:xfrm>
              <a:off x="2980" y="2137"/>
              <a:ext cx="920" cy="5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4" name="Rectangle 40"/>
            <p:cNvSpPr>
              <a:spLocks noChangeArrowheads="1"/>
            </p:cNvSpPr>
            <p:nvPr/>
          </p:nvSpPr>
          <p:spPr bwMode="auto">
            <a:xfrm>
              <a:off x="3921" y="2135"/>
              <a:ext cx="920" cy="5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5" name="Rectangle 41"/>
            <p:cNvSpPr>
              <a:spLocks noChangeArrowheads="1"/>
            </p:cNvSpPr>
            <p:nvPr/>
          </p:nvSpPr>
          <p:spPr bwMode="auto">
            <a:xfrm>
              <a:off x="3927" y="1595"/>
              <a:ext cx="920" cy="5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6" name="Text Box 42"/>
            <p:cNvSpPr txBox="1">
              <a:spLocks noChangeArrowheads="1"/>
            </p:cNvSpPr>
            <p:nvPr/>
          </p:nvSpPr>
          <p:spPr bwMode="auto">
            <a:xfrm>
              <a:off x="3020" y="1679"/>
              <a:ext cx="85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Pénzügyi teljesítmény</a:t>
              </a:r>
              <a:endParaRPr lang="en-GB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7" name="Text Box 43"/>
            <p:cNvSpPr txBox="1">
              <a:spLocks noChangeArrowheads="1"/>
            </p:cNvSpPr>
            <p:nvPr/>
          </p:nvSpPr>
          <p:spPr bwMode="auto">
            <a:xfrm>
              <a:off x="3939" y="1686"/>
              <a:ext cx="8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Üzleti folyamatok</a:t>
              </a:r>
              <a:endParaRPr lang="en-GB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8" name="Text Box 44"/>
            <p:cNvSpPr txBox="1">
              <a:spLocks noChangeArrowheads="1"/>
            </p:cNvSpPr>
            <p:nvPr/>
          </p:nvSpPr>
          <p:spPr bwMode="auto">
            <a:xfrm>
              <a:off x="3954" y="2231"/>
              <a:ext cx="85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Megújulás, növekedés</a:t>
              </a:r>
              <a:endParaRPr lang="en-GB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39" name="Text Box 45"/>
            <p:cNvSpPr txBox="1">
              <a:spLocks noChangeArrowheads="1"/>
            </p:cNvSpPr>
            <p:nvPr/>
          </p:nvSpPr>
          <p:spPr bwMode="auto">
            <a:xfrm>
              <a:off x="3019" y="2231"/>
              <a:ext cx="85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Fogyasztói elvárások</a:t>
              </a:r>
              <a:endParaRPr lang="en-GB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0" name="Text Box 46"/>
            <p:cNvSpPr txBox="1">
              <a:spLocks noChangeArrowheads="1"/>
            </p:cNvSpPr>
            <p:nvPr/>
          </p:nvSpPr>
          <p:spPr bwMode="auto">
            <a:xfrm>
              <a:off x="4034" y="914"/>
              <a:ext cx="162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Kiegyensúlyozott stratégiai mutatószám rendszer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(BSC)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1" name="Text Box 47"/>
            <p:cNvSpPr txBox="1">
              <a:spLocks noChangeArrowheads="1"/>
            </p:cNvSpPr>
            <p:nvPr/>
          </p:nvSpPr>
          <p:spPr bwMode="auto">
            <a:xfrm>
              <a:off x="977" y="1908"/>
              <a:ext cx="1616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Magasszintű üzleti stratégiák</a:t>
              </a:r>
            </a:p>
          </p:txBody>
        </p:sp>
        <p:sp>
          <p:nvSpPr>
            <p:cNvPr id="68642" name="Text Box 48"/>
            <p:cNvSpPr txBox="1">
              <a:spLocks noChangeArrowheads="1"/>
            </p:cNvSpPr>
            <p:nvPr/>
          </p:nvSpPr>
          <p:spPr bwMode="auto">
            <a:xfrm>
              <a:off x="955" y="2958"/>
              <a:ext cx="1616" cy="8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2000" b="1">
                  <a:latin typeface="Times New Roman" pitchFamily="18" charset="0"/>
                  <a:cs typeface="Times New Roman" pitchFamily="18" charset="0"/>
                </a:rPr>
                <a:t>Taktikai kezdeményezések</a:t>
              </a:r>
            </a:p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Programok, projektek, folyamatban lévő műveletek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3" name="AutoShape 49"/>
            <p:cNvSpPr>
              <a:spLocks noChangeArrowheads="1"/>
            </p:cNvSpPr>
            <p:nvPr/>
          </p:nvSpPr>
          <p:spPr bwMode="auto">
            <a:xfrm>
              <a:off x="2591" y="2047"/>
              <a:ext cx="376" cy="215"/>
            </a:xfrm>
            <a:prstGeom prst="leftRightArrow">
              <a:avLst>
                <a:gd name="adj1" fmla="val 50000"/>
                <a:gd name="adj2" fmla="val 349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4" name="Rectangle 50"/>
            <p:cNvSpPr>
              <a:spLocks noChangeArrowheads="1"/>
            </p:cNvSpPr>
            <p:nvPr/>
          </p:nvSpPr>
          <p:spPr bwMode="auto">
            <a:xfrm>
              <a:off x="3125" y="3469"/>
              <a:ext cx="1608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5" name="Line 51"/>
            <p:cNvSpPr>
              <a:spLocks noChangeShapeType="1"/>
            </p:cNvSpPr>
            <p:nvPr/>
          </p:nvSpPr>
          <p:spPr bwMode="auto">
            <a:xfrm>
              <a:off x="3940" y="3463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46" name="Text Box 52"/>
            <p:cNvSpPr txBox="1">
              <a:spLocks noChangeArrowheads="1"/>
            </p:cNvSpPr>
            <p:nvPr/>
          </p:nvSpPr>
          <p:spPr bwMode="auto">
            <a:xfrm>
              <a:off x="4269" y="2910"/>
              <a:ext cx="13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Célok, akciók, mutatók, elvárások</a:t>
              </a:r>
              <a:endParaRPr lang="en-GB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7" name="AutoShape 53"/>
            <p:cNvSpPr>
              <a:spLocks noChangeArrowheads="1"/>
            </p:cNvSpPr>
            <p:nvPr/>
          </p:nvSpPr>
          <p:spPr bwMode="auto">
            <a:xfrm>
              <a:off x="1687" y="1526"/>
              <a:ext cx="239" cy="359"/>
            </a:xfrm>
            <a:prstGeom prst="downArrow">
              <a:avLst>
                <a:gd name="adj1" fmla="val 50000"/>
                <a:gd name="adj2" fmla="val 375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8" name="AutoShape 54"/>
            <p:cNvSpPr>
              <a:spLocks noChangeArrowheads="1"/>
            </p:cNvSpPr>
            <p:nvPr/>
          </p:nvSpPr>
          <p:spPr bwMode="auto">
            <a:xfrm>
              <a:off x="1686" y="2372"/>
              <a:ext cx="240" cy="389"/>
            </a:xfrm>
            <a:prstGeom prst="downArrow">
              <a:avLst>
                <a:gd name="adj1" fmla="val 50000"/>
                <a:gd name="adj2" fmla="val 405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49" name="Line 55"/>
            <p:cNvSpPr>
              <a:spLocks noChangeShapeType="1"/>
            </p:cNvSpPr>
            <p:nvPr/>
          </p:nvSpPr>
          <p:spPr bwMode="auto">
            <a:xfrm>
              <a:off x="3952" y="2752"/>
              <a:ext cx="1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650" name="AutoShape 56"/>
            <p:cNvSpPr>
              <a:spLocks noChangeArrowheads="1"/>
            </p:cNvSpPr>
            <p:nvPr/>
          </p:nvSpPr>
          <p:spPr bwMode="auto">
            <a:xfrm>
              <a:off x="2667" y="3634"/>
              <a:ext cx="389" cy="239"/>
            </a:xfrm>
            <a:prstGeom prst="rightArrow">
              <a:avLst>
                <a:gd name="adj1" fmla="val 50000"/>
                <a:gd name="adj2" fmla="val 40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51" name="AutoShape 57"/>
            <p:cNvSpPr>
              <a:spLocks noChangeArrowheads="1"/>
            </p:cNvSpPr>
            <p:nvPr/>
          </p:nvSpPr>
          <p:spPr bwMode="auto">
            <a:xfrm flipV="1">
              <a:off x="606" y="1070"/>
              <a:ext cx="292" cy="972"/>
            </a:xfrm>
            <a:prstGeom prst="curvedRightArrow">
              <a:avLst>
                <a:gd name="adj1" fmla="val 66575"/>
                <a:gd name="adj2" fmla="val 1331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52" name="AutoShape 58"/>
            <p:cNvSpPr>
              <a:spLocks noChangeArrowheads="1"/>
            </p:cNvSpPr>
            <p:nvPr/>
          </p:nvSpPr>
          <p:spPr bwMode="auto">
            <a:xfrm flipV="1">
              <a:off x="605" y="2131"/>
              <a:ext cx="292" cy="972"/>
            </a:xfrm>
            <a:prstGeom prst="curvedRightArrow">
              <a:avLst>
                <a:gd name="adj1" fmla="val 66575"/>
                <a:gd name="adj2" fmla="val 1331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53" name="Text Box 59"/>
            <p:cNvSpPr txBox="1">
              <a:spLocks noChangeArrowheads="1"/>
            </p:cNvSpPr>
            <p:nvPr/>
          </p:nvSpPr>
          <p:spPr bwMode="auto">
            <a:xfrm rot="-5400000">
              <a:off x="12" y="1432"/>
              <a:ext cx="92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latin typeface="Times New Roman" pitchFamily="18" charset="0"/>
                  <a:cs typeface="Times New Roman" pitchFamily="18" charset="0"/>
                </a:rPr>
                <a:t>Támogatás</a:t>
              </a:r>
              <a:endParaRPr lang="en-GB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54" name="Text Box 60"/>
            <p:cNvSpPr txBox="1">
              <a:spLocks noChangeArrowheads="1"/>
            </p:cNvSpPr>
            <p:nvPr/>
          </p:nvSpPr>
          <p:spPr bwMode="auto">
            <a:xfrm rot="-5400000">
              <a:off x="-121" y="2659"/>
              <a:ext cx="118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latin typeface="Times New Roman" pitchFamily="18" charset="0"/>
                  <a:cs typeface="Times New Roman" pitchFamily="18" charset="0"/>
                </a:rPr>
                <a:t>Végrehajtás</a:t>
              </a:r>
              <a:endParaRPr lang="en-GB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55" name="Line 61"/>
            <p:cNvSpPr>
              <a:spLocks noChangeShapeType="1"/>
            </p:cNvSpPr>
            <p:nvPr/>
          </p:nvSpPr>
          <p:spPr bwMode="auto">
            <a:xfrm flipV="1">
              <a:off x="3139" y="3778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963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A6D5EB9-2A3F-4AAD-B287-3831FD9C3FB9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42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963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964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14375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kialakítás lépései</a:t>
            </a:r>
          </a:p>
        </p:txBody>
      </p:sp>
      <p:sp>
        <p:nvSpPr>
          <p:cNvPr id="6964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9642" name="Rectangle 3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69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28775"/>
            <a:ext cx="78581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0659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Szervezeti kérdések</a:t>
            </a:r>
            <a:br>
              <a:rPr lang="hu-HU" sz="3200" b="1">
                <a:latin typeface="Georgia" pitchFamily="18" charset="0"/>
              </a:rPr>
            </a:b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0663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92875"/>
            <a:ext cx="539750" cy="365125"/>
          </a:xfrm>
        </p:spPr>
        <p:txBody>
          <a:bodyPr/>
          <a:lstStyle/>
          <a:p>
            <a:pPr>
              <a:defRPr/>
            </a:pPr>
            <a:fld id="{57FB9882-7CB2-4689-A34D-8E17BF07EAF5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43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168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99DE1A-EEB8-4EAF-B635-320E8136E753}" type="slidenum">
              <a:rPr lang="hu-HU" sz="1600" b="1">
                <a:latin typeface="Georgia" pitchFamily="18" charset="0"/>
              </a:rPr>
              <a:pPr algn="r" eaLnBrk="1" hangingPunct="1"/>
              <a:t>44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168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1688" name="Cím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Szervezeti felépítés </a:t>
            </a:r>
            <a:r>
              <a:rPr lang="hu-HU" sz="2800" b="1">
                <a:latin typeface="Georgia" pitchFamily="18" charset="0"/>
              </a:rPr>
              <a:t>(vertikális)</a:t>
            </a:r>
          </a:p>
        </p:txBody>
      </p:sp>
      <p:sp>
        <p:nvSpPr>
          <p:cNvPr id="7168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7169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5062538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270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D30C56-BFF4-4DDD-8ABC-41A9E97819AE}" type="slidenum">
              <a:rPr lang="hu-HU" sz="1600" b="1">
                <a:latin typeface="Georgia" pitchFamily="18" charset="0"/>
              </a:rPr>
              <a:pPr algn="r" eaLnBrk="1" hangingPunct="1"/>
              <a:t>45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270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2712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85225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Szervezeti felépítés </a:t>
            </a:r>
            <a:r>
              <a:rPr lang="hu-HU" sz="2800" b="1">
                <a:latin typeface="Georgia" pitchFamily="18" charset="0"/>
              </a:rPr>
              <a:t>(horizontális)</a:t>
            </a:r>
          </a:p>
        </p:txBody>
      </p:sp>
      <p:sp>
        <p:nvSpPr>
          <p:cNvPr id="727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727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36136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373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555F07-A016-4192-BB15-732D540D2115}" type="slidenum">
              <a:rPr lang="hu-HU" sz="1600" b="1">
                <a:latin typeface="Georgia" pitchFamily="18" charset="0"/>
              </a:rPr>
              <a:pPr algn="r" eaLnBrk="1" hangingPunct="1"/>
              <a:t>46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373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3736" name="Cím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Szervezeti felépítés </a:t>
            </a:r>
            <a:r>
              <a:rPr lang="hu-HU" sz="2800" b="1">
                <a:latin typeface="Georgia" pitchFamily="18" charset="0"/>
              </a:rPr>
              <a:t>(horizontális_2)</a:t>
            </a:r>
          </a:p>
        </p:txBody>
      </p:sp>
      <p:sp>
        <p:nvSpPr>
          <p:cNvPr id="7373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73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9090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475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869C584-6A68-4339-8E22-3D6CC141D678}" type="slidenum">
              <a:rPr lang="hu-HU" sz="1600" b="1">
                <a:latin typeface="Georgia" pitchFamily="18" charset="0"/>
              </a:rPr>
              <a:pPr algn="r" eaLnBrk="1" hangingPunct="1"/>
              <a:t>47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475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4760" name="Cím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Az első számú vezető</a:t>
            </a:r>
            <a:endParaRPr lang="hu-HU" sz="2800" b="1">
              <a:latin typeface="Georgia" pitchFamily="18" charset="0"/>
            </a:endParaRPr>
          </a:p>
        </p:txBody>
      </p:sp>
      <p:sp>
        <p:nvSpPr>
          <p:cNvPr id="7476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4762" name="Rectangle 1"/>
          <p:cNvSpPr>
            <a:spLocks noChangeArrowheads="1"/>
          </p:cNvSpPr>
          <p:nvPr/>
        </p:nvSpPr>
        <p:spPr bwMode="auto">
          <a:xfrm>
            <a:off x="250825" y="1196975"/>
            <a:ext cx="5653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A GANZ gépgyár történetének tanulságai vízgépész szemmel</a:t>
            </a: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 Fáy Árpád és Józsa István</a:t>
            </a: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nyugdíjas gépészmérnökök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3" name="Rectangle 3"/>
          <p:cNvSpPr>
            <a:spLocks noChangeArrowheads="1"/>
          </p:cNvSpPr>
          <p:nvPr/>
        </p:nvSpPr>
        <p:spPr bwMode="auto">
          <a:xfrm>
            <a:off x="395288" y="2060575"/>
            <a:ext cx="68770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hu-HU" i="1">
                <a:latin typeface="Times New Roman" pitchFamily="18" charset="0"/>
                <a:cs typeface="Times New Roman" pitchFamily="18" charset="0"/>
              </a:rPr>
              <a:t>Mechwart András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 a gyár irányításában bevezette azt az alapelvet, hogy „</a:t>
            </a:r>
            <a:r>
              <a:rPr lang="hu-HU" b="1">
                <a:latin typeface="Times New Roman" pitchFamily="18" charset="0"/>
                <a:cs typeface="Times New Roman" pitchFamily="18" charset="0"/>
              </a:rPr>
              <a:t>operatív döntést csak mérnök hozhat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”. Ezzel elérte, hogy a fontos döntéseket az egész folyamatot átlátó munkatársai hozták. Ez az elv különben természetes: Egy műszaki objektum (gép, gyár, erőmű) létrehozása és működtetése sok szakember munkáját igényli. Ezek között a mérnökök felelőssége az, hogy az objektum fizikailag megvalósítható (gazdaságosan gyártható) legyen, és teljesítse a feladatát (a garanciát). Ezért az egész folyamat központi embere a mérnök. Mivel a gyár egészét érintő legfontosabb operatív döntéseket a vezérigazgató hozza, az elvből az is következik, hogy „</a:t>
            </a:r>
            <a:r>
              <a:rPr lang="hu-HU" b="1">
                <a:latin typeface="Times New Roman" pitchFamily="18" charset="0"/>
                <a:cs typeface="Times New Roman" pitchFamily="18" charset="0"/>
              </a:rPr>
              <a:t>a vezérigazgató csak mérnök lehet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577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2F4D708-3EA7-4697-B088-B3D4B411C7F6}" type="slidenum">
              <a:rPr lang="hu-HU" sz="1600" b="1">
                <a:latin typeface="Georgia" pitchFamily="18" charset="0"/>
              </a:rPr>
              <a:pPr algn="r" eaLnBrk="1" hangingPunct="1"/>
              <a:t>48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578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5784" name="Cím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Az FVM első számú vezetői</a:t>
            </a:r>
            <a:endParaRPr lang="hu-HU" sz="2800" b="1">
              <a:latin typeface="Georgia" pitchFamily="18" charset="0"/>
            </a:endParaRPr>
          </a:p>
        </p:txBody>
      </p:sp>
      <p:sp>
        <p:nvSpPr>
          <p:cNvPr id="7578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75786" name="Picture 2" descr="Igazgató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41438"/>
            <a:ext cx="86312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680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743EFDE-4C34-4CDF-97E1-59D08901CA29}" type="slidenum">
              <a:rPr lang="hu-HU" sz="1600" b="1">
                <a:latin typeface="Georgia" pitchFamily="18" charset="0"/>
              </a:rPr>
              <a:pPr algn="r" eaLnBrk="1" hangingPunct="1"/>
              <a:t>49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680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6808" name="Cím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Szakmák</a:t>
            </a:r>
            <a:endParaRPr lang="hu-HU" sz="2800" b="1">
              <a:latin typeface="Georgia" pitchFamily="18" charset="0"/>
            </a:endParaRPr>
          </a:p>
        </p:txBody>
      </p:sp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6810" name="Szövegdoboz 11"/>
          <p:cNvSpPr txBox="1">
            <a:spLocks noChangeArrowheads="1"/>
          </p:cNvSpPr>
          <p:nvPr/>
        </p:nvSpPr>
        <p:spPr bwMode="auto">
          <a:xfrm>
            <a:off x="684213" y="1412875"/>
            <a:ext cx="7920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Építőmérnök		Csőhálózat</a:t>
            </a:r>
          </a:p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Gépészmérnök		Szivattyúzás</a:t>
            </a:r>
          </a:p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Villamosmérnök		Kapcsoló-berendezések, telemechanika</a:t>
            </a:r>
          </a:p>
        </p:txBody>
      </p:sp>
      <p:sp>
        <p:nvSpPr>
          <p:cNvPr id="76811" name="Szövegdoboz 12"/>
          <p:cNvSpPr txBox="1">
            <a:spLocks noChangeArrowheads="1"/>
          </p:cNvSpPr>
          <p:nvPr/>
        </p:nvSpPr>
        <p:spPr bwMode="auto">
          <a:xfrm>
            <a:off x="755650" y="2649538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Vegyész			Víztisztítási technológia</a:t>
            </a:r>
          </a:p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Biológus		Labor</a:t>
            </a:r>
          </a:p>
        </p:txBody>
      </p:sp>
      <p:sp>
        <p:nvSpPr>
          <p:cNvPr id="76812" name="Szövegdoboz 13"/>
          <p:cNvSpPr txBox="1">
            <a:spLocks noChangeArrowheads="1"/>
          </p:cNvSpPr>
          <p:nvPr/>
        </p:nvSpPr>
        <p:spPr bwMode="auto">
          <a:xfrm>
            <a:off x="755650" y="3500438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Közgazdász		kontrollig, könyvelés, pénzügy</a:t>
            </a:r>
          </a:p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Jogász			munkajog, peres ügyek</a:t>
            </a:r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755650" y="4508500"/>
            <a:ext cx="792003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4" name="Szövegdoboz 18"/>
          <p:cNvSpPr txBox="1">
            <a:spLocks noChangeArrowheads="1"/>
          </p:cNvSpPr>
          <p:nvPr/>
        </p:nvSpPr>
        <p:spPr bwMode="auto">
          <a:xfrm>
            <a:off x="827088" y="4797425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Szamárlétra		hadrafoghatóság 2 év után</a:t>
            </a:r>
          </a:p>
          <a:p>
            <a:pPr eaLnBrk="1" hangingPunct="1"/>
            <a:r>
              <a:rPr lang="hu-HU" sz="2000">
                <a:latin typeface="Times New Roman" pitchFamily="18" charset="0"/>
                <a:cs typeface="Times New Roman" pitchFamily="18" charset="0"/>
              </a:rPr>
              <a:t>Tapasztalat		aktivitás  és csőéletkor összevetése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0966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0A9B07BF-0034-400E-B43D-DA1127D7ADAF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Vízi közmű szolgáltatás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0969" name="Szövegdoboz 151"/>
          <p:cNvSpPr txBox="1">
            <a:spLocks noChangeArrowheads="1"/>
          </p:cNvSpPr>
          <p:nvPr/>
        </p:nvSpPr>
        <p:spPr bwMode="auto">
          <a:xfrm>
            <a:off x="179388" y="1125538"/>
            <a:ext cx="8785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Víziközmű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szolgáltatás = önfenntartó vállalkozás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u="sng" dirty="0">
                <a:latin typeface="Times New Roman" pitchFamily="18" charset="0"/>
                <a:cs typeface="Times New Roman" pitchFamily="18" charset="0"/>
              </a:rPr>
              <a:t>Közgazdasági alaptétel:</a:t>
            </a:r>
          </a:p>
          <a:p>
            <a:pPr lvl="1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Nyereség = Árbevétel – Kiadás</a:t>
            </a:r>
          </a:p>
          <a:p>
            <a:pPr lvl="2"/>
            <a:r>
              <a:rPr lang="hu-HU" dirty="0">
                <a:latin typeface="Times New Roman" pitchFamily="18" charset="0"/>
                <a:cs typeface="Times New Roman" pitchFamily="18" charset="0"/>
              </a:rPr>
              <a:t>Nyereség = 0, ha nullszaldós a vállalkozás  </a:t>
            </a:r>
          </a:p>
          <a:p>
            <a:pPr lvl="2"/>
            <a:r>
              <a:rPr lang="hu-HU" dirty="0">
                <a:latin typeface="Times New Roman" pitchFamily="18" charset="0"/>
                <a:cs typeface="Times New Roman" pitchFamily="18" charset="0"/>
              </a:rPr>
              <a:t>Árbevétel : bruttó árbevétel, nettó árbevétel (a költségek fedezete)  </a:t>
            </a:r>
          </a:p>
          <a:p>
            <a:pPr lvl="2"/>
            <a:r>
              <a:rPr lang="hu-HU" dirty="0">
                <a:latin typeface="Times New Roman" pitchFamily="18" charset="0"/>
                <a:cs typeface="Times New Roman" pitchFamily="18" charset="0"/>
              </a:rPr>
              <a:t>Kiadás:  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felmerülő költségek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+ hatósági díjak + beépített extra költségek</a:t>
            </a:r>
          </a:p>
          <a:p>
            <a:pPr lvl="3"/>
            <a:r>
              <a:rPr lang="hu-HU" dirty="0">
                <a:latin typeface="Times New Roman" pitchFamily="18" charset="0"/>
                <a:cs typeface="Times New Roman" pitchFamily="18" charset="0"/>
              </a:rPr>
              <a:t>Hatósági díjak:</a:t>
            </a:r>
          </a:p>
          <a:p>
            <a:pPr lvl="4"/>
            <a:r>
              <a:rPr lang="hu-HU" dirty="0">
                <a:latin typeface="Times New Roman" pitchFamily="18" charset="0"/>
                <a:cs typeface="Times New Roman" pitchFamily="18" charset="0"/>
              </a:rPr>
              <a:t>ÁFA, környezetterhelési járulék (ennek is van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ÁFA-ja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/>
            <a:r>
              <a:rPr lang="hu-HU" dirty="0">
                <a:latin typeface="Times New Roman" pitchFamily="18" charset="0"/>
                <a:cs typeface="Times New Roman" pitchFamily="18" charset="0"/>
              </a:rPr>
              <a:t>Beépített extra költségek</a:t>
            </a:r>
          </a:p>
          <a:p>
            <a:pPr lvl="4"/>
            <a:r>
              <a:rPr lang="hu-HU" dirty="0">
                <a:latin typeface="Times New Roman" pitchFamily="18" charset="0"/>
                <a:cs typeface="Times New Roman" pitchFamily="18" charset="0"/>
              </a:rPr>
              <a:t> menedzsment díj, osztalék, működésre felélt bérleti díj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Á [Ft] = a [Ft/m</a:t>
            </a:r>
            <a:r>
              <a:rPr lang="hu-HU" sz="2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] * Q [m</a:t>
            </a:r>
            <a:r>
              <a:rPr lang="hu-HU" sz="2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/>
            <a:r>
              <a:rPr lang="hu-HU" dirty="0">
                <a:latin typeface="Times New Roman" pitchFamily="18" charset="0"/>
                <a:cs typeface="Times New Roman" pitchFamily="18" charset="0"/>
              </a:rPr>
              <a:t>Árbevétel = (víz+csatornadíj) * kiszámlázott vízmennyiség </a:t>
            </a:r>
          </a:p>
          <a:p>
            <a:pPr lvl="1"/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b="1" dirty="0"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(a)    növekvő díjjakkal a vízfogyasztás csökken !!!!!!!!!!!!</a:t>
            </a:r>
          </a:p>
          <a:p>
            <a:pPr lvl="1"/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7827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Térinformatika</a:t>
            </a:r>
            <a:br>
              <a:rPr lang="hu-HU" sz="3200" b="1">
                <a:latin typeface="Georgia" pitchFamily="18" charset="0"/>
              </a:rPr>
            </a:br>
            <a:r>
              <a:rPr lang="hu-HU" sz="2000" b="1">
                <a:latin typeface="Georgia" pitchFamily="18" charset="0"/>
              </a:rPr>
              <a:t> (Ábrázolások)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7831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EBA80AAD-D549-4A54-BFFF-6358224D1831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50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8854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53188"/>
            <a:ext cx="468313" cy="404812"/>
          </a:xfrm>
        </p:spPr>
        <p:txBody>
          <a:bodyPr/>
          <a:lstStyle/>
          <a:p>
            <a:pPr>
              <a:defRPr/>
            </a:pPr>
            <a:fld id="{38292A61-FEB5-4D4C-957C-A256E69339F2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51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Ábrázolási módok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817166" y="1556792"/>
          <a:ext cx="6243662" cy="460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Egyenes összekötő nyíllal 11"/>
          <p:cNvCxnSpPr/>
          <p:nvPr/>
        </p:nvCxnSpPr>
        <p:spPr>
          <a:xfrm rot="5400000">
            <a:off x="5675313" y="2871788"/>
            <a:ext cx="1716087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5676900" y="4729163"/>
            <a:ext cx="1712913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0" name="Szövegdoboz 24"/>
          <p:cNvSpPr txBox="1">
            <a:spLocks noChangeArrowheads="1"/>
          </p:cNvSpPr>
          <p:nvPr/>
        </p:nvSpPr>
        <p:spPr bwMode="auto">
          <a:xfrm>
            <a:off x="6818313" y="244316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latin typeface="Georgia" pitchFamily="18" charset="0"/>
              </a:rPr>
              <a:t>Átnézetek, </a:t>
            </a:r>
          </a:p>
          <a:p>
            <a:pPr eaLnBrk="1" hangingPunct="1"/>
            <a:r>
              <a:rPr lang="hu-HU" b="1">
                <a:latin typeface="Georgia" pitchFamily="18" charset="0"/>
              </a:rPr>
              <a:t>áttekintések</a:t>
            </a:r>
          </a:p>
        </p:txBody>
      </p:sp>
      <p:sp>
        <p:nvSpPr>
          <p:cNvPr id="78861" name="Szövegdoboz 25"/>
          <p:cNvSpPr txBox="1">
            <a:spLocks noChangeArrowheads="1"/>
          </p:cNvSpPr>
          <p:nvPr/>
        </p:nvSpPr>
        <p:spPr bwMode="auto">
          <a:xfrm>
            <a:off x="6818313" y="43719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latin typeface="Georgia" pitchFamily="18" charset="0"/>
              </a:rPr>
              <a:t>Részletes</a:t>
            </a:r>
          </a:p>
          <a:p>
            <a:pPr eaLnBrk="1" hangingPunct="1"/>
            <a:r>
              <a:rPr lang="hu-HU" b="1">
                <a:latin typeface="Georgia" pitchFamily="18" charset="0"/>
              </a:rPr>
              <a:t>rajzok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246813" y="3729038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987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508A53-60A0-444E-8C27-255F6AD88C28}" type="slidenum">
              <a:rPr lang="hu-HU" sz="1600" b="1">
                <a:latin typeface="Georgia" pitchFamily="18" charset="0"/>
              </a:rPr>
              <a:pPr algn="r" eaLnBrk="1" hangingPunct="1"/>
              <a:t>52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7987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9880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Zónavázlatok</a:t>
            </a:r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798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49500"/>
            <a:ext cx="51657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7" name="Tartalom helye 11"/>
          <p:cNvSpPr>
            <a:spLocks noGrp="1"/>
          </p:cNvSpPr>
          <p:nvPr/>
        </p:nvSpPr>
        <p:spPr bwMode="auto">
          <a:xfrm>
            <a:off x="5489575" y="1341438"/>
            <a:ext cx="342106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2000" b="1" u="sng">
                <a:solidFill>
                  <a:srgbClr val="FF0000"/>
                </a:solidFill>
                <a:latin typeface="Georgia" pitchFamily="18" charset="0"/>
              </a:rPr>
              <a:t>Jellemzők (kovenciók):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zónát szín jelzi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színváltás nyomásugrásnál lehet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medencének zónaszíne van 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szivattyúzás színe nyomóoldali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hálózat csak összefüggési jegyeket mutat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gondolkozás szállítómagsasságban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 u="sng">
                <a:solidFill>
                  <a:srgbClr val="FF0000"/>
                </a:solidFill>
                <a:latin typeface="Georgia" pitchFamily="18" charset="0"/>
              </a:rPr>
              <a:t>Cél: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zónák definiálása (a szín rögzítése)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víz útjának nyomonkísérése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 u="sng">
                <a:solidFill>
                  <a:srgbClr val="FF0000"/>
                </a:solidFill>
                <a:latin typeface="Georgia" pitchFamily="18" charset="0"/>
              </a:rPr>
              <a:t>Felhasználás: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SCADA tartalomjegyzék kép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Sématábla elem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PR célú szemléltető vázlat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9888" name="Szövegdoboz 13"/>
          <p:cNvSpPr txBox="1">
            <a:spLocks noChangeArrowheads="1"/>
          </p:cNvSpPr>
          <p:nvPr/>
        </p:nvSpPr>
        <p:spPr bwMode="auto">
          <a:xfrm>
            <a:off x="411163" y="1357313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0070C0"/>
                </a:solidFill>
                <a:latin typeface="Georgia" pitchFamily="18" charset="0"/>
              </a:rPr>
              <a:t>A z-irányú ábrázolási mód magassági elrendezést mutat.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089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E7FE16-EC51-4B6F-A5B4-6E025B359DB6}" type="slidenum">
              <a:rPr lang="hu-HU" sz="1600" b="1">
                <a:latin typeface="Georgia" pitchFamily="18" charset="0"/>
              </a:rPr>
              <a:pPr algn="r" eaLnBrk="1" hangingPunct="1"/>
              <a:t>53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8090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0904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Zónaszínek</a:t>
            </a:r>
          </a:p>
        </p:txBody>
      </p:sp>
      <p:sp>
        <p:nvSpPr>
          <p:cNvPr id="809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80910" name="Picture 1" descr="zo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75"/>
            <a:ext cx="20891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13" descr="D:\DOKUMENTUMOK_D\Máttyus nyomán VÍZELLÁTÁS\Máttyus 3. kiadás\Ábrák fejezetenként\1_fejezet\1.2.-6 ábra Zónák egymásra épülé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90675"/>
            <a:ext cx="70580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92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619E0F-571A-4033-B2A5-FF8D254F03C0}" type="slidenum">
              <a:rPr lang="hu-HU" sz="1600" b="1">
                <a:latin typeface="Georgia" pitchFamily="18" charset="0"/>
              </a:rPr>
              <a:pPr algn="r" eaLnBrk="1" hangingPunct="1"/>
              <a:t>54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8192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928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Lefolyásábrák</a:t>
            </a:r>
          </a:p>
        </p:txBody>
      </p:sp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819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636838"/>
            <a:ext cx="499903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5" name="Tartalom helye 11"/>
          <p:cNvSpPr>
            <a:spLocks noGrp="1"/>
          </p:cNvSpPr>
          <p:nvPr/>
        </p:nvSpPr>
        <p:spPr bwMode="auto">
          <a:xfrm>
            <a:off x="5360988" y="1412875"/>
            <a:ext cx="3636962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2000" b="1" u="sng">
                <a:solidFill>
                  <a:srgbClr val="FF0000"/>
                </a:solidFill>
                <a:latin typeface="Georgia" pitchFamily="18" charset="0"/>
              </a:rPr>
              <a:t>Jellemzők (kovenciók):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gyűjtőkörzetet szín jelzi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Színváltás (SZVA) nyomásugrásnál lehet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nyomott és gravitációs szakaszok elválnak egymástól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hálózat csak összefüggési jegyeket mutat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gondolkozás vízmérlegben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 u="sng">
                <a:solidFill>
                  <a:srgbClr val="FF0000"/>
                </a:solidFill>
                <a:latin typeface="Georgia" pitchFamily="18" charset="0"/>
              </a:rPr>
              <a:t>Cél: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zónák definiálása (a szín rögzítése)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a víz útjának nyomonkísérése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 u="sng">
                <a:solidFill>
                  <a:srgbClr val="FF0000"/>
                </a:solidFill>
                <a:latin typeface="Georgia" pitchFamily="18" charset="0"/>
              </a:rPr>
              <a:t>Felhasználás: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SCADA tartalomjegyzék kép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Sématábla elem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FF0000"/>
                </a:solidFill>
                <a:latin typeface="Georgia" pitchFamily="18" charset="0"/>
              </a:rPr>
              <a:t>PR célú szemléltető vázlat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1936" name="Szövegdoboz 13"/>
          <p:cNvSpPr txBox="1">
            <a:spLocks noChangeArrowheads="1"/>
          </p:cNvSpPr>
          <p:nvPr/>
        </p:nvSpPr>
        <p:spPr bwMode="auto">
          <a:xfrm>
            <a:off x="282575" y="1428750"/>
            <a:ext cx="428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00B050"/>
                </a:solidFill>
                <a:latin typeface="Georgia" pitchFamily="18" charset="0"/>
              </a:rPr>
              <a:t>Sematikus ábrázolási mód amely a fő rendszerösszefüggéseket mutatja.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294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7014C4B-49E5-4282-B803-08A70E90B6ED}" type="slidenum">
              <a:rPr lang="hu-HU" sz="1600" b="1">
                <a:latin typeface="Georgia" pitchFamily="18" charset="0"/>
              </a:rPr>
              <a:pPr algn="r" eaLnBrk="1" hangingPunct="1"/>
              <a:t>55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8294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2952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Térképi áttekintő rajzok</a:t>
            </a:r>
          </a:p>
        </p:txBody>
      </p:sp>
      <p:sp>
        <p:nvSpPr>
          <p:cNvPr id="829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82958" name="Kép 13" descr="C:\Users\Tolnai Béla\Documents\MUNKÁK\DRV_Siófok\Sémarajzok\Forrásrajzok_VÍZ\Csongor\Balatonfüred - Almádi - vezetékekk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30300"/>
            <a:ext cx="44434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Kép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65563"/>
            <a:ext cx="3911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artalom helye 11"/>
          <p:cNvSpPr txBox="1">
            <a:spLocks/>
          </p:cNvSpPr>
          <p:nvPr/>
        </p:nvSpPr>
        <p:spPr bwMode="auto">
          <a:xfrm>
            <a:off x="4894263" y="1273175"/>
            <a:ext cx="40338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2000" b="1" u="sng" dirty="0">
                <a:solidFill>
                  <a:srgbClr val="FF0000"/>
                </a:solidFill>
                <a:latin typeface="Georgia" pitchFamily="18" charset="0"/>
                <a:cs typeface="+mn-cs"/>
              </a:rPr>
              <a:t>Jellemzők :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a zónaszínt örökíti a zónavázlatról,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             ill. </a:t>
            </a:r>
            <a:r>
              <a:rPr lang="hu-HU" sz="1400" b="1" dirty="0" err="1">
                <a:solidFill>
                  <a:srgbClr val="FF0000"/>
                </a:solidFill>
                <a:latin typeface="Georgia" pitchFamily="18" charset="0"/>
                <a:cs typeface="+mn-cs"/>
              </a:rPr>
              <a:t>lefolyáaábrákról</a:t>
            </a:r>
            <a:endParaRPr lang="hu-HU" sz="1400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fő vezetékkapcsolatokat  ábrázol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átmérő felírások (!?)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átmérők vonalvastagságként (!?)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azonosak a jelkulcsok a zónavázlattal (!?)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tartalmazza a termelőkapacitásokat  (!?)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gondolkozás térfogatáramban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hu-HU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b="1" u="sng" dirty="0">
                <a:solidFill>
                  <a:srgbClr val="FF0000"/>
                </a:solidFill>
                <a:latin typeface="Georgia" pitchFamily="18" charset="0"/>
                <a:cs typeface="+mn-cs"/>
              </a:rPr>
              <a:t>Cél: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a térbeli elrendezés megmutatása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 	(hol található?)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hu-HU" sz="1400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b="1" u="sng" dirty="0">
                <a:solidFill>
                  <a:srgbClr val="FF0000"/>
                </a:solidFill>
                <a:latin typeface="Georgia" pitchFamily="18" charset="0"/>
                <a:cs typeface="+mn-cs"/>
              </a:rPr>
              <a:t>Felhasználás: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 err="1">
                <a:solidFill>
                  <a:srgbClr val="FF0000"/>
                </a:solidFill>
                <a:latin typeface="Georgia" pitchFamily="18" charset="0"/>
                <a:cs typeface="+mn-cs"/>
              </a:rPr>
              <a:t>SCADA</a:t>
            </a: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 tartalomjegyzék kép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Sématábla elem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1400" b="1" dirty="0">
                <a:solidFill>
                  <a:srgbClr val="FF0000"/>
                </a:solidFill>
                <a:latin typeface="Georgia" pitchFamily="18" charset="0"/>
                <a:cs typeface="+mn-cs"/>
              </a:rPr>
              <a:t>PR  célú falitérkép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hu-HU" sz="1400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hu-HU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hu-HU" b="1" dirty="0">
              <a:solidFill>
                <a:srgbClr val="FF0000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397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AA9EF6-C5AF-48B1-A9F4-C8AA8D318182}" type="slidenum">
              <a:rPr lang="hu-HU" sz="1600" b="1">
                <a:latin typeface="Georgia" pitchFamily="18" charset="0"/>
              </a:rPr>
              <a:pPr algn="r" eaLnBrk="1" hangingPunct="1"/>
              <a:t>56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8397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3976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digitális térkép</a:t>
            </a:r>
          </a:p>
        </p:txBody>
      </p:sp>
      <p:sp>
        <p:nvSpPr>
          <p:cNvPr id="839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83982" name="Kép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068638"/>
            <a:ext cx="45593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3" name="Tartalom helye 11"/>
          <p:cNvSpPr>
            <a:spLocks noGrp="1"/>
          </p:cNvSpPr>
          <p:nvPr/>
        </p:nvSpPr>
        <p:spPr bwMode="auto">
          <a:xfrm>
            <a:off x="4735513" y="1268413"/>
            <a:ext cx="4283075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2000" b="1" u="sng">
                <a:solidFill>
                  <a:srgbClr val="0033CC"/>
                </a:solidFill>
                <a:latin typeface="Georgia" pitchFamily="18" charset="0"/>
              </a:rPr>
              <a:t>Jellemzők :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örökíti a zóna és lefolyásvázlatok színeit (!?)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Nagy méretarány , pl.: M=1:500 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200" b="1">
                <a:solidFill>
                  <a:srgbClr val="0033CC"/>
                </a:solidFill>
                <a:latin typeface="Georgia" pitchFamily="18" charset="0"/>
              </a:rPr>
              <a:t>(alapvetően a rendelkezésre álló alaptérkép határozza meg)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Ábrázolja  a geodéziailag bemért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a hálózatot és szerelvényeit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a technológiai létesítményeket (!?)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a saját tulajdonú vagy saját kezelésű földrészleteket,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solidFill>
                  <a:srgbClr val="0033CC"/>
                </a:solidFill>
                <a:latin typeface="Georgia" pitchFamily="18" charset="0"/>
              </a:rPr>
              <a:t>a „működési” jelkulcsok azonosak  a zónavázlatéval (!?)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0033CC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0033CC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0033CC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solidFill>
                <a:srgbClr val="0033CC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0033CC"/>
              </a:solidFill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499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9B35E5-E2AF-497E-B6DD-72A8FB3CFE1A}" type="slidenum">
              <a:rPr lang="hu-HU" sz="1600" b="1">
                <a:latin typeface="Georgia" pitchFamily="18" charset="0"/>
              </a:rPr>
              <a:pPr algn="r" eaLnBrk="1" hangingPunct="1"/>
              <a:t>57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8499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5000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Részletrajzok</a:t>
            </a: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6" name="Tartalom helye 11"/>
          <p:cNvSpPr>
            <a:spLocks noGrp="1"/>
          </p:cNvSpPr>
          <p:nvPr/>
        </p:nvSpPr>
        <p:spPr bwMode="auto">
          <a:xfrm>
            <a:off x="323850" y="1125538"/>
            <a:ext cx="8391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2000" b="1" u="sng">
                <a:latin typeface="Georgia" pitchFamily="18" charset="0"/>
              </a:rPr>
              <a:t>Típusai :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sz="1600" b="1">
                <a:latin typeface="Georgia" pitchFamily="18" charset="0"/>
              </a:rPr>
              <a:t>Technológiai létesítmények belső hidraulikai kapcsolási vázlatai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(zónaszínezettek: !?)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A SCADA-n technológiai sémaképek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A digitális térkép létesítményeinek pontszerű kinagyításai</a:t>
            </a:r>
          </a:p>
          <a:p>
            <a:pPr marL="1143000" lvl="2" indent="-2286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(lehetnek csak képek (szkennelt állomány), </a:t>
            </a:r>
          </a:p>
          <a:p>
            <a:pPr marL="1143000" lvl="2" indent="-22860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de vektorgrafikusak is kapcsolódó adatbázissal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>
                <a:latin typeface="Georgia" pitchFamily="18" charset="0"/>
              </a:rPr>
              <a:t>Technológiai létesítmények áramellátásának villamos egyvonalas kapcsolási vázlatai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(feszültségszint színezettek)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A SCADA-n villamos egyvonalas kapcsolási vázlatok a technológiai sémaképek párjaként kellen szerepeljenek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hu-HU" b="1">
                <a:latin typeface="Georgia" pitchFamily="18" charset="0"/>
              </a:rPr>
              <a:t>Hálózati csomóponti rajzok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r>
              <a:rPr lang="hu-HU" sz="1400" b="1">
                <a:latin typeface="Georgia" pitchFamily="18" charset="0"/>
              </a:rPr>
              <a:t>(zónaszínezettek)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sz="1400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latin typeface="Georg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hu-HU" b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6019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Technológiai folyamatirányítás</a:t>
            </a: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6023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53188"/>
            <a:ext cx="468313" cy="404812"/>
          </a:xfrm>
        </p:spPr>
        <p:txBody>
          <a:bodyPr/>
          <a:lstStyle/>
          <a:p>
            <a:pPr>
              <a:defRPr/>
            </a:pPr>
            <a:fld id="{799E2E3F-13F9-475C-AA9E-916975D9282C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58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247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53188"/>
            <a:ext cx="468313" cy="404812"/>
          </a:xfrm>
        </p:spPr>
        <p:txBody>
          <a:bodyPr/>
          <a:lstStyle/>
          <a:p>
            <a:pPr>
              <a:defRPr/>
            </a:pPr>
            <a:fld id="{9A7872C6-A8BB-4B88-A96F-84CD70870F6C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59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50825" y="1341438"/>
          <a:ext cx="4960938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Picture" r:id="rId4" imgW="5362560" imgH="3714840" progId="Word.Picture.8">
                  <p:embed/>
                </p:oleObj>
              </mc:Choice>
              <mc:Fallback>
                <p:oleObj name="Picture" r:id="rId4" imgW="5362560" imgH="37148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4960938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SCADA</a:t>
            </a:r>
          </a:p>
        </p:txBody>
      </p:sp>
      <p:sp>
        <p:nvSpPr>
          <p:cNvPr id="10250" name="Cím 1"/>
          <p:cNvSpPr>
            <a:spLocks noGrp="1"/>
          </p:cNvSpPr>
          <p:nvPr>
            <p:ph type="ctrTitle"/>
          </p:nvPr>
        </p:nvSpPr>
        <p:spPr>
          <a:xfrm>
            <a:off x="395288" y="4868863"/>
            <a:ext cx="7921625" cy="576262"/>
          </a:xfrm>
        </p:spPr>
        <p:txBody>
          <a:bodyPr/>
          <a:lstStyle/>
          <a:p>
            <a:pPr algn="l"/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SCADA</a:t>
            </a:r>
            <a:r>
              <a:rPr lang="hu-HU" sz="2000" b="1">
                <a:latin typeface="Georgia" pitchFamily="18" charset="0"/>
              </a:rPr>
              <a:t>: </a:t>
            </a:r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hu-HU" sz="2000" b="1">
                <a:latin typeface="Georgia" pitchFamily="18" charset="0"/>
              </a:rPr>
              <a:t>upervisory  </a:t>
            </a:r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C</a:t>
            </a:r>
            <a:r>
              <a:rPr lang="hu-HU" sz="2000" b="1">
                <a:latin typeface="Georgia" pitchFamily="18" charset="0"/>
              </a:rPr>
              <a:t>ontrol </a:t>
            </a:r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hu-HU" sz="2000" b="1">
                <a:latin typeface="Georgia" pitchFamily="18" charset="0"/>
              </a:rPr>
              <a:t>nd </a:t>
            </a:r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D</a:t>
            </a:r>
            <a:r>
              <a:rPr lang="hu-HU" sz="2000" b="1">
                <a:latin typeface="Georgia" pitchFamily="18" charset="0"/>
              </a:rPr>
              <a:t>ata </a:t>
            </a:r>
            <a:r>
              <a:rPr lang="hu-HU" sz="2000" b="1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hu-HU" sz="2000" b="1">
                <a:latin typeface="Georgia" pitchFamily="18" charset="0"/>
              </a:rPr>
              <a:t>quisition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1990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BF83023D-49E2-4662-A2A2-431103FDE197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78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Vízi közmű „</a:t>
            </a:r>
            <a:r>
              <a:rPr lang="hu-HU" sz="3200" b="1" dirty="0">
                <a:latin typeface="Georgia" pitchFamily="18" charset="0"/>
                <a:ea typeface="+mj-ea"/>
                <a:cs typeface="+mj-cs"/>
              </a:rPr>
              <a:t>tévedések, felismerések”</a:t>
            </a:r>
          </a:p>
        </p:txBody>
      </p:sp>
      <p:sp>
        <p:nvSpPr>
          <p:cNvPr id="41993" name="Szövegdoboz 151"/>
          <p:cNvSpPr txBox="1">
            <a:spLocks noChangeArrowheads="1"/>
          </p:cNvSpPr>
          <p:nvPr/>
        </p:nvSpPr>
        <p:spPr bwMode="auto">
          <a:xfrm>
            <a:off x="611188" y="1628775"/>
            <a:ext cx="6553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u="sng">
                <a:latin typeface="Times New Roman" pitchFamily="18" charset="0"/>
                <a:cs typeface="Times New Roman" pitchFamily="18" charset="0"/>
              </a:rPr>
              <a:t>A mérnökök tévesztése:</a:t>
            </a:r>
          </a:p>
          <a:p>
            <a:pPr lvl="1"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Muszáj pénzről is beszélni.</a:t>
            </a:r>
          </a:p>
          <a:p>
            <a:pPr eaLnBrk="1" hangingPunct="1"/>
            <a:endParaRPr lang="hu-H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u="sng">
                <a:latin typeface="Times New Roman" pitchFamily="18" charset="0"/>
                <a:cs typeface="Times New Roman" pitchFamily="18" charset="0"/>
              </a:rPr>
              <a:t>Közgazdaszok, jogászok a láthatáron:</a:t>
            </a:r>
          </a:p>
          <a:p>
            <a:pPr lvl="1"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A bevétel fix, a kiadás (bizonytalan &gt;&gt;&gt; irányítható)</a:t>
            </a:r>
          </a:p>
          <a:p>
            <a:pPr lvl="1"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Minden értelmes dologra van pénz!</a:t>
            </a:r>
          </a:p>
          <a:p>
            <a:pPr lvl="1"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A leghatékonyabb költségcsökkentés az el nem végzett munka.</a:t>
            </a:r>
          </a:p>
          <a:p>
            <a:pPr lvl="1" eaLnBrk="1" hangingPunct="1"/>
            <a:r>
              <a:rPr lang="hu-HU">
                <a:latin typeface="Times New Roman" pitchFamily="18" charset="0"/>
                <a:cs typeface="Times New Roman" pitchFamily="18" charset="0"/>
              </a:rPr>
              <a:t>Ha gond van,  hát felértékeljük a vagyont.</a:t>
            </a:r>
          </a:p>
          <a:p>
            <a:pPr eaLnBrk="1" hangingPunct="1"/>
            <a:endParaRPr lang="hu-HU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u="sng">
                <a:latin typeface="Times New Roman" pitchFamily="18" charset="0"/>
                <a:cs typeface="Times New Roman" pitchFamily="18" charset="0"/>
              </a:rPr>
              <a:t>Közgazdaszok, jogászok a láthatáron:</a:t>
            </a:r>
          </a:p>
          <a:p>
            <a:pPr eaLnBrk="1" hangingPunct="1"/>
            <a:endParaRPr lang="hu-HU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7046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C6B3B6E8-7E84-436E-AEEA-8681C1D7CFAD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60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7048" name="Téglalap 9"/>
          <p:cNvSpPr>
            <a:spLocks noChangeArrowheads="1"/>
          </p:cNvSpPr>
          <p:nvPr/>
        </p:nvSpPr>
        <p:spPr bwMode="auto">
          <a:xfrm>
            <a:off x="539750" y="1341438"/>
            <a:ext cx="79946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						Jellemzés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Technológiai sémaképek</a:t>
            </a:r>
          </a:p>
          <a:p>
            <a:pPr lvl="1"/>
            <a:r>
              <a:rPr lang="hu-HU" sz="2000">
                <a:latin typeface="Times New Roman" pitchFamily="18" charset="0"/>
                <a:cs typeface="Times New Roman" pitchFamily="18" charset="0"/>
              </a:rPr>
              <a:t>hidraulikai sémaképek				Létezik</a:t>
            </a:r>
          </a:p>
          <a:p>
            <a:pPr lvl="1"/>
            <a:r>
              <a:rPr lang="hu-HU" sz="2000">
                <a:latin typeface="Times New Roman" pitchFamily="18" charset="0"/>
                <a:cs typeface="Times New Roman" pitchFamily="18" charset="0"/>
              </a:rPr>
              <a:t>villamos üzemi sémaképek			</a:t>
            </a:r>
            <a:r>
              <a:rPr lang="hu-H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Hiányzik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Egyéb grafikus feldolgozások</a:t>
            </a:r>
          </a:p>
          <a:p>
            <a:pPr lvl="1"/>
            <a:r>
              <a:rPr lang="hu-HU" sz="2000">
                <a:latin typeface="Times New Roman" pitchFamily="18" charset="0"/>
                <a:cs typeface="Times New Roman" pitchFamily="18" charset="0"/>
              </a:rPr>
              <a:t>Nyomásvonalak (nyomásfelületek)		</a:t>
            </a:r>
            <a:r>
              <a:rPr lang="hu-H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Hiányzik</a:t>
            </a:r>
          </a:p>
          <a:p>
            <a:pPr lvl="1"/>
            <a:r>
              <a:rPr lang="hu-HU" sz="2000">
                <a:latin typeface="Times New Roman" pitchFamily="18" charset="0"/>
                <a:cs typeface="Times New Roman" pitchFamily="18" charset="0"/>
              </a:rPr>
              <a:t>Gépegységek jelleggörbéi			</a:t>
            </a:r>
            <a:r>
              <a:rPr lang="hu-H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Hiányzik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Eseménynapló					Létezik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Analóg jelek idősorai				Létezik</a:t>
            </a:r>
          </a:p>
          <a:p>
            <a:r>
              <a:rPr lang="hu-HU" sz="2000" b="1">
                <a:latin typeface="Times New Roman" pitchFamily="18" charset="0"/>
                <a:cs typeface="Times New Roman" pitchFamily="18" charset="0"/>
              </a:rPr>
              <a:t>Táblázatok					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HIÁNYZIK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Részletes jelinformációk				Kis részben megvan</a:t>
            </a: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Képgeneráló (sémaképek javítása, kiegészítése)	Nincs lehetőség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Adatbázis bővítő eszközök (új jel létrehozása)	Nincs lehetőség</a:t>
            </a:r>
          </a:p>
        </p:txBody>
      </p:sp>
      <p:sp>
        <p:nvSpPr>
          <p:cNvPr id="87049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A SCADA ismérvei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8070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270E1E3E-1B7F-4DB9-9140-B32D6F099D1B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61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8072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SCADA áblázatok, pl.</a:t>
            </a:r>
          </a:p>
        </p:txBody>
      </p:sp>
      <p:pic>
        <p:nvPicPr>
          <p:cNvPr id="88073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68413"/>
            <a:ext cx="89312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 bwMode="auto">
          <a:xfrm>
            <a:off x="395288" y="3571875"/>
            <a:ext cx="8496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sz="1600" u="sng" dirty="0">
                <a:latin typeface="Georgia" pitchFamily="18" charset="0"/>
                <a:ea typeface="+mj-ea"/>
                <a:cs typeface="+mj-cs"/>
              </a:rPr>
              <a:t>A  táblázat tulajdonságai: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Annyi sora van ahány gépház (kút) létezik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Paraméterként belépési szint rendelendő hozzá, azaz időtartományra vonatkozik.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Mérési, kézi és számított adatokat is tartalmazhat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Legfontosabb célja az összehasonlítás, ha tetszik: a </a:t>
            </a:r>
            <a:r>
              <a:rPr lang="hu-HU" sz="1600" dirty="0" err="1">
                <a:latin typeface="Georgia" pitchFamily="18" charset="0"/>
                <a:ea typeface="+mj-ea"/>
                <a:cs typeface="+mj-cs"/>
              </a:rPr>
              <a:t>bench-marking</a:t>
            </a:r>
            <a:r>
              <a:rPr lang="hu-HU" sz="1600" dirty="0">
                <a:latin typeface="Georgia" pitchFamily="18" charset="0"/>
                <a:ea typeface="+mj-ea"/>
                <a:cs typeface="+mj-cs"/>
              </a:rPr>
              <a:t>.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Az összegzés lehet közbenső is </a:t>
            </a:r>
          </a:p>
          <a:p>
            <a:pPr lvl="2">
              <a:defRPr/>
            </a:pPr>
            <a:r>
              <a:rPr lang="hu-HU" sz="1600" dirty="0" err="1">
                <a:latin typeface="Georgia" pitchFamily="18" charset="0"/>
                <a:ea typeface="+mj-ea"/>
                <a:cs typeface="+mj-cs"/>
              </a:rPr>
              <a:t>pl</a:t>
            </a:r>
            <a:r>
              <a:rPr lang="hu-HU" sz="1600" dirty="0">
                <a:latin typeface="Georgia" pitchFamily="18" charset="0"/>
                <a:ea typeface="+mj-ea"/>
                <a:cs typeface="+mj-cs"/>
              </a:rPr>
              <a:t>. : Hálózatba táplált víz összesen,  továbbemelt összesen, mindösszesen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Az összesen sorban</a:t>
            </a:r>
          </a:p>
          <a:p>
            <a:pPr lvl="2">
              <a:defRPr/>
            </a:pPr>
            <a:r>
              <a:rPr lang="hu-HU" sz="1600" dirty="0" err="1">
                <a:latin typeface="Georgia" pitchFamily="18" charset="0"/>
                <a:ea typeface="+mj-ea"/>
                <a:cs typeface="+mj-cs"/>
              </a:rPr>
              <a:t>Extenzivek</a:t>
            </a:r>
            <a:r>
              <a:rPr lang="hu-HU" sz="1600" dirty="0">
                <a:latin typeface="Georgia" pitchFamily="18" charset="0"/>
                <a:ea typeface="+mj-ea"/>
                <a:cs typeface="+mj-cs"/>
              </a:rPr>
              <a:t> esetén összegzés van</a:t>
            </a:r>
          </a:p>
          <a:p>
            <a:pPr lvl="2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Intenzívek esetén átlagértékek szerepelnek</a:t>
            </a:r>
          </a:p>
          <a:p>
            <a:pPr lvl="1">
              <a:defRPr/>
            </a:pPr>
            <a:r>
              <a:rPr lang="hu-HU" sz="1600" dirty="0">
                <a:latin typeface="Georgia" pitchFamily="18" charset="0"/>
                <a:ea typeface="+mj-ea"/>
                <a:cs typeface="+mj-cs"/>
              </a:rPr>
              <a:t>Számítások kétfélék:  leíró tábla szerint és csak a táblázatban elvégezve.</a:t>
            </a:r>
            <a:br>
              <a:rPr lang="hu-HU" sz="1600" dirty="0">
                <a:latin typeface="Georgia" pitchFamily="18" charset="0"/>
                <a:ea typeface="+mj-ea"/>
                <a:cs typeface="+mj-cs"/>
              </a:rPr>
            </a:br>
            <a:endParaRPr lang="hu-HU" sz="1600" dirty="0"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9094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53188"/>
            <a:ext cx="468313" cy="404812"/>
          </a:xfrm>
        </p:spPr>
        <p:txBody>
          <a:bodyPr/>
          <a:lstStyle/>
          <a:p>
            <a:pPr>
              <a:defRPr/>
            </a:pPr>
            <a:fld id="{04A80D2F-242D-4C39-B487-F75F350A533E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62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9096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Belépési szint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1403648" y="1698222"/>
          <a:ext cx="6624736" cy="4107042"/>
        </p:xfrm>
        <a:graphic>
          <a:graphicData uri="http://schemas.openxmlformats.org/drawingml/2006/table">
            <a:tbl>
              <a:tblPr/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713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Belépés </a:t>
                      </a:r>
                      <a:b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b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b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hu-H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u-H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Adat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mérési ciklusonként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félóránként (óránként)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napvégén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hó végén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év végén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mérési pillanat érték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félórás (órás) adat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napvégi adat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havi adat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éves adat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0118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76437933-38FE-43B2-A76A-1258D84863AB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63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20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Analóg jelek</a:t>
            </a: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755650" y="1519238"/>
            <a:ext cx="4897438" cy="23082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dirty="0">
                <a:latin typeface="Georgia" pitchFamily="18" charset="0"/>
              </a:rPr>
              <a:t>Inputok:</a:t>
            </a:r>
          </a:p>
          <a:p>
            <a:pPr>
              <a:defRPr/>
            </a:pPr>
            <a:endParaRPr lang="hu-HU" dirty="0">
              <a:latin typeface="Georgia" pitchFamily="18" charset="0"/>
            </a:endParaRPr>
          </a:p>
          <a:p>
            <a:pPr lvl="1">
              <a:defRPr/>
            </a:pPr>
            <a:r>
              <a:rPr lang="hu-HU" dirty="0" err="1">
                <a:latin typeface="Georgia" pitchFamily="18" charset="0"/>
              </a:rPr>
              <a:t>MERESEK</a:t>
            </a:r>
            <a:r>
              <a:rPr lang="hu-HU" dirty="0">
                <a:latin typeface="Georgia" pitchFamily="18" charset="0"/>
              </a:rPr>
              <a:t>:   (Kézzel pótolt adat)</a:t>
            </a:r>
          </a:p>
          <a:p>
            <a:pPr lvl="1">
              <a:defRPr/>
            </a:pPr>
            <a:r>
              <a:rPr lang="hu-HU" dirty="0" err="1">
                <a:latin typeface="Georgia" pitchFamily="18" charset="0"/>
              </a:rPr>
              <a:t>KEZI</a:t>
            </a:r>
            <a:r>
              <a:rPr lang="hu-HU" dirty="0">
                <a:latin typeface="Georgia" pitchFamily="18" charset="0"/>
              </a:rPr>
              <a:t> adatok</a:t>
            </a:r>
          </a:p>
          <a:p>
            <a:pPr>
              <a:defRPr/>
            </a:pPr>
            <a:endParaRPr lang="hu-HU" dirty="0">
              <a:latin typeface="Georgia" pitchFamily="18" charset="0"/>
            </a:endParaRPr>
          </a:p>
          <a:p>
            <a:pPr>
              <a:defRPr/>
            </a:pPr>
            <a:r>
              <a:rPr lang="hu-HU" dirty="0">
                <a:latin typeface="Georgia" pitchFamily="18" charset="0"/>
              </a:rPr>
              <a:t>Képzett számok:</a:t>
            </a:r>
          </a:p>
          <a:p>
            <a:pPr>
              <a:defRPr/>
            </a:pPr>
            <a:endParaRPr lang="hu-HU" dirty="0">
              <a:latin typeface="Georgia" pitchFamily="18" charset="0"/>
            </a:endParaRPr>
          </a:p>
          <a:p>
            <a:pPr lvl="1">
              <a:defRPr/>
            </a:pPr>
            <a:r>
              <a:rPr lang="hu-HU" dirty="0">
                <a:latin typeface="Georgia" pitchFamily="18" charset="0"/>
              </a:rPr>
              <a:t>SZÁMÍTOTT  feldolgozások</a:t>
            </a:r>
            <a:endParaRPr lang="hu-HU" dirty="0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5580063" y="4759325"/>
            <a:ext cx="2879725" cy="1477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dirty="0">
                <a:latin typeface="Georgia" pitchFamily="18" charset="0"/>
              </a:rPr>
              <a:t>Extenzív mennyiségek:</a:t>
            </a:r>
          </a:p>
          <a:p>
            <a:pPr lvl="1">
              <a:defRPr/>
            </a:pPr>
            <a:r>
              <a:rPr lang="hu-HU" dirty="0">
                <a:latin typeface="Georgia" pitchFamily="18" charset="0"/>
              </a:rPr>
              <a:t>integrálás</a:t>
            </a:r>
          </a:p>
          <a:p>
            <a:pPr>
              <a:defRPr/>
            </a:pPr>
            <a:endParaRPr lang="hu-HU" dirty="0">
              <a:latin typeface="Georgia" pitchFamily="18" charset="0"/>
            </a:endParaRPr>
          </a:p>
          <a:p>
            <a:pPr>
              <a:defRPr/>
            </a:pPr>
            <a:r>
              <a:rPr lang="hu-HU" dirty="0">
                <a:latin typeface="Georgia" pitchFamily="18" charset="0"/>
              </a:rPr>
              <a:t>Intenzív mennyiségek:</a:t>
            </a:r>
          </a:p>
          <a:p>
            <a:pPr lvl="1">
              <a:defRPr/>
            </a:pPr>
            <a:r>
              <a:rPr lang="hu-HU" dirty="0">
                <a:latin typeface="Georgia" pitchFamily="18" charset="0"/>
              </a:rPr>
              <a:t>átlagolás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272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53DBAD7C-BC9C-433B-A8CE-07ED3BB6B75F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64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274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Üzemoptimalizálás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79388" y="1196975"/>
          <a:ext cx="457676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Picture" r:id="rId4" imgW="6791400" imgH="3943440" progId="Word.Picture.8">
                  <p:embed/>
                </p:oleObj>
              </mc:Choice>
              <mc:Fallback>
                <p:oleObj name="Picture" r:id="rId4" imgW="6791400" imgH="39434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4576762" cy="2736850"/>
                      </a:xfrm>
                      <a:prstGeom prst="rect">
                        <a:avLst/>
                      </a:prstGeom>
                      <a:solidFill>
                        <a:srgbClr val="0000FF">
                          <a:alpha val="19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210050" y="3429000"/>
          <a:ext cx="46116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Picture" r:id="rId6" imgW="6791400" imgH="3943440" progId="Word.Picture.8">
                  <p:embed/>
                </p:oleObj>
              </mc:Choice>
              <mc:Fallback>
                <p:oleObj name="Picture" r:id="rId6" imgW="6791400" imgH="39434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429000"/>
                        <a:ext cx="4611688" cy="2757488"/>
                      </a:xfrm>
                      <a:prstGeom prst="rect">
                        <a:avLst/>
                      </a:prstGeom>
                      <a:solidFill>
                        <a:srgbClr val="008000">
                          <a:alpha val="25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1142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1C360A01-8B11-4851-8CDA-8E6F7C38237A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65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1144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Eseménytér</a:t>
            </a:r>
          </a:p>
        </p:txBody>
      </p:sp>
      <p:pic>
        <p:nvPicPr>
          <p:cNvPr id="911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90675"/>
            <a:ext cx="748823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295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75320273-6273-4DC3-A3A2-CD4912A0C027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66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297" name="Cím 1"/>
          <p:cNvSpPr>
            <a:spLocks noGrp="1"/>
          </p:cNvSpPr>
          <p:nvPr/>
        </p:nvSpPr>
        <p:spPr bwMode="auto">
          <a:xfrm>
            <a:off x="179388" y="188913"/>
            <a:ext cx="8713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sz="4000" b="1">
                <a:latin typeface="Georgia" pitchFamily="18" charset="0"/>
              </a:rPr>
              <a:t>Globális /lokális optimum</a:t>
            </a: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68313" y="2205038"/>
          <a:ext cx="81534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4" imgW="5408613" imgH="2051050" progId="MSDraw">
                  <p:embed/>
                </p:oleObj>
              </mc:Choice>
              <mc:Fallback>
                <p:oleObj r:id="rId4" imgW="5408613" imgH="2051050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05038"/>
                        <a:ext cx="81534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2163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Vagyongazdálkodás</a:t>
            </a: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2167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BF8E99EC-17DB-4CAB-8026-309B3557B29E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67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318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485FA02-37A7-4081-9D03-D293E541D497}" type="slidenum">
              <a:rPr lang="hu-HU" sz="1600" b="1">
                <a:latin typeface="Georgia" pitchFamily="18" charset="0"/>
              </a:rPr>
              <a:pPr algn="r" eaLnBrk="1" hangingPunct="1"/>
              <a:t>68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9318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3192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Vagyonelemek</a:t>
            </a:r>
          </a:p>
        </p:txBody>
      </p:sp>
      <p:sp>
        <p:nvSpPr>
          <p:cNvPr id="9319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20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2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2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468313" y="2636838"/>
          <a:ext cx="8032750" cy="268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7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Vagyonelem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Fő tárgyieszköz csoportok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19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Infrastruktúra vagy közmű vagyon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Csőhálózat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Technológia létesítmények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71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Működtető vagyon</a:t>
                      </a:r>
                      <a:endParaRPr lang="hu-H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316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9AF7CB0-4008-4642-A0A5-BDF706B8BBA8}" type="slidenum">
              <a:rPr lang="hu-HU" sz="1600" b="1">
                <a:latin typeface="Georgia" pitchFamily="18" charset="0"/>
              </a:rPr>
              <a:pPr algn="r" eaLnBrk="1" hangingPunct="1"/>
              <a:t>69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3317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321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Hierarchikus alábontás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3314" name="Objektum 17"/>
          <p:cNvGraphicFramePr>
            <a:graphicFrameLocks noChangeAspect="1"/>
          </p:cNvGraphicFramePr>
          <p:nvPr/>
        </p:nvGraphicFramePr>
        <p:xfrm>
          <a:off x="2124075" y="1268413"/>
          <a:ext cx="4103688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Visio" r:id="rId4" imgW="5495040" imgH="6869861" progId="Visio.Drawing.11">
                  <p:embed/>
                </p:oleObj>
              </mc:Choice>
              <mc:Fallback>
                <p:oleObj name="Visio" r:id="rId4" imgW="5495040" imgH="6869861" progId="Visio.Drawing.11">
                  <p:embed/>
                  <p:pic>
                    <p:nvPicPr>
                      <p:cNvPr id="0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268413"/>
                        <a:ext cx="4103688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31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CE2C2A23-CBA3-42CC-A63D-817BD7F21808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Az egyensúlyából kibillentve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ktum 3"/>
          <p:cNvGraphicFramePr>
            <a:graphicFrameLocks noChangeAspect="1"/>
          </p:cNvGraphicFramePr>
          <p:nvPr/>
        </p:nvGraphicFramePr>
        <p:xfrm>
          <a:off x="250825" y="2133600"/>
          <a:ext cx="870902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8038440" imgH="2637796" progId="Visio.Drawing.11">
                  <p:embed/>
                </p:oleObj>
              </mc:Choice>
              <mc:Fallback>
                <p:oleObj name="Visio" r:id="rId4" imgW="8038440" imgH="2637796" progId="Visio.Drawing.11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8709025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421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1A3B2D-F9ED-4667-A8C1-194775855A08}" type="slidenum">
              <a:rPr lang="hu-HU" sz="1600" b="1">
                <a:latin typeface="Georgia" pitchFamily="18" charset="0"/>
              </a:rPr>
              <a:pPr algn="r" eaLnBrk="1" hangingPunct="1"/>
              <a:t>70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9421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4216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vezetékek csoportjai</a:t>
            </a:r>
          </a:p>
        </p:txBody>
      </p:sp>
      <p:sp>
        <p:nvSpPr>
          <p:cNvPr id="942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23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942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611188" y="1844675"/>
          <a:ext cx="8064500" cy="3670300"/>
        </p:xfrm>
        <a:graphic>
          <a:graphicData uri="http://schemas.openxmlformats.org/drawingml/2006/table">
            <a:tbl>
              <a:tblPr/>
              <a:tblGrid>
                <a:gridCol w="251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Hálózat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Víz ágazat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Csatorna ágazat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Fővezeték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Főgyűjtő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Secunder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Elosztóvezeték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Mellékgyűjtő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Tercier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Bekötés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Bekötés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434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71A50B-F446-4BBD-9162-5D66F94E77F4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71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4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4345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Költségoptimum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338" name="Objektum 5"/>
          <p:cNvGraphicFramePr>
            <a:graphicFrameLocks noChangeAspect="1"/>
          </p:cNvGraphicFramePr>
          <p:nvPr/>
        </p:nvGraphicFramePr>
        <p:xfrm>
          <a:off x="468313" y="1773238"/>
          <a:ext cx="8142287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Visio" r:id="rId4" imgW="4622635" imgH="2088947" progId="Visio.Drawing.11">
                  <p:embed/>
                </p:oleObj>
              </mc:Choice>
              <mc:Fallback>
                <p:oleObj name="Visio" r:id="rId4" imgW="4622635" imgH="2088947" progId="Visio.Drawing.11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142287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5364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0DAF539-E835-4E02-AF11-EFE03374B148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72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5365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5369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Vagyongazdálkodás</a:t>
            </a:r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5362" name="Objektum 6"/>
          <p:cNvGraphicFramePr>
            <a:graphicFrameLocks noChangeAspect="1"/>
          </p:cNvGraphicFramePr>
          <p:nvPr/>
        </p:nvGraphicFramePr>
        <p:xfrm>
          <a:off x="250825" y="1989138"/>
          <a:ext cx="85598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Visio" r:id="rId4" imgW="6892976" imgH="2633815" progId="Visio.Drawing.11">
                  <p:embed/>
                </p:oleObj>
              </mc:Choice>
              <mc:Fallback>
                <p:oleObj name="Visio" r:id="rId4" imgW="6892976" imgH="2633815" progId="Visio.Drawing.11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855980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388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05E7B8E-B01B-4114-89EB-193229971D14}" type="slidenum">
              <a:rPr lang="hu-HU" sz="1600" b="1">
                <a:latin typeface="Georgia" pitchFamily="18" charset="0"/>
              </a:rPr>
              <a:pPr algn="r" eaLnBrk="1" hangingPunct="1"/>
              <a:t>73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393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vagyongazdálkodás szereplői</a:t>
            </a: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39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6386" name="Objektum 2"/>
          <p:cNvGraphicFramePr>
            <a:graphicFrameLocks noChangeAspect="1"/>
          </p:cNvGraphicFramePr>
          <p:nvPr/>
        </p:nvGraphicFramePr>
        <p:xfrm>
          <a:off x="546100" y="1700213"/>
          <a:ext cx="7913688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Visio" r:id="rId4" imgW="6694780" imgH="3465690" progId="Visio.Drawing.11">
                  <p:embed/>
                </p:oleObj>
              </mc:Choice>
              <mc:Fallback>
                <p:oleObj name="Visio" r:id="rId4" imgW="6694780" imgH="3465690" progId="Visio.Drawing.11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700213"/>
                        <a:ext cx="7913688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412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29210F9-6A4C-4274-9B9C-276CB8D700B3}" type="slidenum">
              <a:rPr lang="hu-HU" sz="1600" b="1">
                <a:latin typeface="Georgia" pitchFamily="18" charset="0"/>
              </a:rPr>
              <a:pPr algn="r" eaLnBrk="1" hangingPunct="1"/>
              <a:t>74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7413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417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kockázat értelmezése</a:t>
            </a: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7410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6104"/>
              </p:ext>
            </p:extLst>
          </p:nvPr>
        </p:nvGraphicFramePr>
        <p:xfrm>
          <a:off x="332108" y="1340768"/>
          <a:ext cx="3754708" cy="310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Visio" r:id="rId4" imgW="3286696" imgH="2710967" progId="Visio.Drawing.11">
                  <p:embed/>
                </p:oleObj>
              </mc:Choice>
              <mc:Fallback>
                <p:oleObj name="Visio" r:id="rId4" imgW="3286696" imgH="2710967" progId="Visio.Drawing.11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8" y="1340768"/>
                        <a:ext cx="3754708" cy="3100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24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pic>
        <p:nvPicPr>
          <p:cNvPr id="17" name="Kép 16" descr="hiperbol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17" y="2348880"/>
            <a:ext cx="460656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36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B93ECF-43A2-4CA9-A199-41319086D8DF}" type="slidenum">
              <a:rPr lang="hu-HU" sz="1600" b="1">
                <a:latin typeface="Georgia" pitchFamily="18" charset="0"/>
              </a:rPr>
              <a:pPr algn="r" eaLnBrk="1" hangingPunct="1"/>
              <a:t>75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8437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41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 dirty="0">
                <a:latin typeface="Georgia" pitchFamily="18" charset="0"/>
              </a:rPr>
              <a:t>A kockázat meghatározása</a:t>
            </a: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8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184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4" y="1196752"/>
            <a:ext cx="5598693" cy="52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36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B93ECF-43A2-4CA9-A199-41319086D8DF}" type="slidenum">
              <a:rPr lang="hu-HU" sz="1600" b="1">
                <a:latin typeface="Georgia" pitchFamily="18" charset="0"/>
              </a:rPr>
              <a:pPr algn="r" eaLnBrk="1" hangingPunct="1"/>
              <a:t>76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8437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41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kockázati sorrend</a:t>
            </a: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8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184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34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62654"/>
              </p:ext>
            </p:extLst>
          </p:nvPr>
        </p:nvGraphicFramePr>
        <p:xfrm>
          <a:off x="251520" y="1844824"/>
          <a:ext cx="3962498" cy="389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Visio" r:id="rId4" imgW="2232965" imgH="2189759" progId="Visio.Drawing.11">
                  <p:embed/>
                </p:oleObj>
              </mc:Choice>
              <mc:Fallback>
                <p:oleObj name="Visio" r:id="rId4" imgW="2232965" imgH="21897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44824"/>
                        <a:ext cx="3962498" cy="3896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34331"/>
              </p:ext>
            </p:extLst>
          </p:nvPr>
        </p:nvGraphicFramePr>
        <p:xfrm>
          <a:off x="4716016" y="1844824"/>
          <a:ext cx="4135347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6" name="Visio" r:id="rId6" imgW="5491886" imgH="5646877" progId="Visio.Drawing.11">
                  <p:embed/>
                </p:oleObj>
              </mc:Choice>
              <mc:Fallback>
                <p:oleObj name="Visio" r:id="rId6" imgW="5491886" imgH="56468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844824"/>
                        <a:ext cx="4135347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0720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46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A3CEA-9CBD-4783-A2F0-0EAC21CCDD6B}" type="slidenum">
              <a:rPr lang="hu-HU" sz="1600" b="1">
                <a:latin typeface="Georgia" pitchFamily="18" charset="0"/>
              </a:rPr>
              <a:pPr algn="r" eaLnBrk="1" hangingPunct="1"/>
              <a:t>77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946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465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térinformatikai környezet</a:t>
            </a: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2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194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9458" name="Objektum 12"/>
          <p:cNvGraphicFramePr>
            <a:graphicFrameLocks noChangeAspect="1"/>
          </p:cNvGraphicFramePr>
          <p:nvPr/>
        </p:nvGraphicFramePr>
        <p:xfrm>
          <a:off x="958850" y="1412875"/>
          <a:ext cx="69977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Visio" r:id="rId4" imgW="4726876" imgH="3245891" progId="Visio.Drawing.11">
                  <p:embed/>
                </p:oleObj>
              </mc:Choice>
              <mc:Fallback>
                <p:oleObj name="Visio" r:id="rId4" imgW="4726876" imgH="3245891" progId="Visio.Drawing.11">
                  <p:embed/>
                  <p:pic>
                    <p:nvPicPr>
                      <p:cNvPr id="0" name="Objektum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412875"/>
                        <a:ext cx="69977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484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8C9BE2-F695-48F7-B12F-61C2210D6CF3}" type="slidenum">
              <a:rPr lang="hu-HU" sz="1600" b="1">
                <a:latin typeface="Georgia" pitchFamily="18" charset="0"/>
              </a:rPr>
              <a:pPr algn="r" eaLnBrk="1" hangingPunct="1"/>
              <a:t>78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0485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489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 dirty="0">
                <a:latin typeface="Georgia" pitchFamily="18" charset="0"/>
              </a:rPr>
              <a:t>Az eredmények bemutatása</a:t>
            </a: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6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204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5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6" y="1340768"/>
            <a:ext cx="5762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826190"/>
              </p:ext>
            </p:extLst>
          </p:nvPr>
        </p:nvGraphicFramePr>
        <p:xfrm>
          <a:off x="5724129" y="5517231"/>
          <a:ext cx="3119834" cy="92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5" imgW="2832100" imgH="838200" progId="Equation.DSMT4">
                  <p:embed/>
                </p:oleObj>
              </mc:Choice>
              <mc:Fallback>
                <p:oleObj name="Equation" r:id="rId5" imgW="2832100" imgH="838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9" y="5517231"/>
                        <a:ext cx="3119834" cy="924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-36513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08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76E61E4-2C5A-46BE-AFF8-90089C427D2B}" type="slidenum">
              <a:rPr lang="hu-HU" sz="1600" b="1">
                <a:latin typeface="Georgia" pitchFamily="18" charset="0"/>
              </a:rPr>
              <a:pPr algn="r" eaLnBrk="1" hangingPunct="1"/>
              <a:t>79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1509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13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712200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vagyongazd. megvalósítása</a:t>
            </a:r>
          </a:p>
        </p:txBody>
      </p:sp>
      <p:sp>
        <p:nvSpPr>
          <p:cNvPr id="215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0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hu-HU"/>
          </a:p>
        </p:txBody>
      </p:sp>
      <p:sp>
        <p:nvSpPr>
          <p:cNvPr id="215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6" name="Téglalap 16"/>
          <p:cNvSpPr>
            <a:spLocks noChangeArrowheads="1"/>
          </p:cNvSpPr>
          <p:nvPr/>
        </p:nvSpPr>
        <p:spPr bwMode="auto">
          <a:xfrm>
            <a:off x="746125" y="5445125"/>
            <a:ext cx="7754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ERP(Enterprise Resource Plannig): 	vállalati erőforrástervezés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AM, MM, IM/PS			érintett SAP modulok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WMS (Work Management System)		munkafolyamat követő rendszer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MIR (Műszaki Információs Rendszer)	esetünkben a digitális térképi környezet</a:t>
            </a:r>
          </a:p>
        </p:txBody>
      </p:sp>
      <p:sp>
        <p:nvSpPr>
          <p:cNvPr id="2152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1506" name="Objektum 20"/>
          <p:cNvGraphicFramePr>
            <a:graphicFrameLocks noChangeAspect="1"/>
          </p:cNvGraphicFramePr>
          <p:nvPr/>
        </p:nvGraphicFramePr>
        <p:xfrm>
          <a:off x="2141538" y="1116013"/>
          <a:ext cx="48609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Visio" r:id="rId4" imgW="7588890" imgH="6526961" progId="Visio.Drawing.11">
                  <p:embed/>
                </p:oleObj>
              </mc:Choice>
              <mc:Fallback>
                <p:oleObj name="Visio" r:id="rId4" imgW="7588890" imgH="6526961" progId="Visio.Drawing.11">
                  <p:embed/>
                  <p:pic>
                    <p:nvPicPr>
                      <p:cNvPr id="0" name="Objektum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116013"/>
                        <a:ext cx="4860925" cy="41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55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631090AA-A543-48B8-B1A6-17B9FCED3A0F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78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Spirálok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33363" y="1125538"/>
          <a:ext cx="8763000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4" imgW="6441390" imgH="3798588" progId="Visio.Drawing.11">
                  <p:embed/>
                </p:oleObj>
              </mc:Choice>
              <mc:Fallback>
                <p:oleObj name="Visio" r:id="rId4" imgW="6441390" imgH="379858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125538"/>
                        <a:ext cx="8763000" cy="518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5235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Beruházások tervezése</a:t>
            </a: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5239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92875"/>
            <a:ext cx="468313" cy="365125"/>
          </a:xfrm>
        </p:spPr>
        <p:txBody>
          <a:bodyPr/>
          <a:lstStyle/>
          <a:p>
            <a:pPr>
              <a:defRPr/>
            </a:pPr>
            <a:fld id="{09F87C52-9D30-4806-BB6F-865B8BCE12C3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80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532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D62CF6-D915-49C6-93EE-31D703FC996E}" type="slidenum">
              <a:rPr lang="hu-HU" sz="1600" b="1">
                <a:latin typeface="Georgia" pitchFamily="18" charset="0"/>
              </a:rPr>
              <a:pPr algn="r" eaLnBrk="1" hangingPunct="1"/>
              <a:t>81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2533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537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Beruházási tervezés az időben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549275" y="1557338"/>
          <a:ext cx="6759574" cy="187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1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Beruházási tervek típusa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Időtáv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Felbontás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Távlati, stratégiai vagy hosszú távú terv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15-20 év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év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Középtávú terv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év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év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Operatív vagy éves terv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év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hónap</a:t>
                      </a:r>
                      <a:endParaRPr lang="hu-HU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2530" name="Objektum 18"/>
          <p:cNvGraphicFramePr>
            <a:graphicFrameLocks noChangeAspect="1"/>
          </p:cNvGraphicFramePr>
          <p:nvPr/>
        </p:nvGraphicFramePr>
        <p:xfrm>
          <a:off x="2195513" y="3789363"/>
          <a:ext cx="6465887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Picture" r:id="rId4" imgW="3302699" imgH="1447564" progId="Word.Picture.8">
                  <p:embed/>
                </p:oleObj>
              </mc:Choice>
              <mc:Fallback>
                <p:oleObj name="Picture" r:id="rId4" imgW="3302699" imgH="1447564" progId="Word.Picture.8">
                  <p:embed/>
                  <p:pic>
                    <p:nvPicPr>
                      <p:cNvPr id="0" name="Objektum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89363"/>
                        <a:ext cx="6465887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625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089DF1-0041-46D4-AFC7-27C48E5EF36B}" type="slidenum">
              <a:rPr lang="hu-HU" sz="1600" b="1">
                <a:latin typeface="Georgia" pitchFamily="18" charset="0"/>
              </a:rPr>
              <a:pPr algn="r" eaLnBrk="1" hangingPunct="1"/>
              <a:t>82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9626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6264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Beruházások típusa</a:t>
            </a:r>
          </a:p>
        </p:txBody>
      </p:sp>
      <p:sp>
        <p:nvSpPr>
          <p:cNvPr id="962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7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74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/>
        </p:nvGraphicFramePr>
        <p:xfrm>
          <a:off x="468313" y="1557338"/>
          <a:ext cx="8137525" cy="454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6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Beruházások típusa</a:t>
                      </a:r>
                      <a:endParaRPr lang="hu-HU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Meghatározás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Számviteli művelet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Fejlesztés vagy új beruházás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Új vagyontárgy létrehozása, amely még nem szerepel a Társaság főkönyvében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aktiválás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6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Rekonstrukció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Társaság főkönyvében már nyilvántartott vagyontárgy cseréje, ill. olyan tevékenység, amely a meglévő vagyontárgy könyvszerinti értékét növeli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Selejtezés és aktiválás 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6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Felújítás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ráaktiválás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5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Kutatási és kísérleti fejlesztés (K+F)</a:t>
                      </a:r>
                      <a:endParaRPr lang="hu-HU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Beruházások műszaki előkészítéséül szolgáló, avagy a meglévő tárgyi eszközök műszaki állapotát vizsgáló alkalmazott kutatással vagy kísérleti fejlesztéssel járó tevékenység</a:t>
                      </a:r>
                      <a:endParaRPr lang="hu-HU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aktiválás és/vagy költségelszámolás</a:t>
                      </a:r>
                      <a:endParaRPr lang="hu-HU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728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180E671-552E-4949-9C94-5ED9A982EE1E}" type="slidenum">
              <a:rPr lang="hu-HU" sz="1600" b="1">
                <a:latin typeface="Georgia" pitchFamily="18" charset="0"/>
              </a:rPr>
              <a:pPr algn="r" eaLnBrk="1" hangingPunct="1"/>
              <a:t>83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9728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7288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Beruházási főcsoportok</a:t>
            </a:r>
          </a:p>
        </p:txBody>
      </p:sp>
      <p:sp>
        <p:nvSpPr>
          <p:cNvPr id="972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1619250" y="981075"/>
          <a:ext cx="6192838" cy="5688013"/>
        </p:xfrm>
        <a:graphic>
          <a:graphicData uri="http://schemas.openxmlformats.org/drawingml/2006/table">
            <a:tbl>
              <a:tblPr/>
              <a:tblGrid>
                <a:gridCol w="304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Víz ágazat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Csatorna ágazat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HÁLÓZAT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HÁLÓZAT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Hálózati műtárgyak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Hálózati műtárgyak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Fő- és elosztóvezetékek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Fő és mellékgyűjtők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Bekötővezetékek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Bekötővezetékek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Fogyasztói vízmérés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VÍZTECHNOLÓGIAI LÉTESÍTMÉNYEK 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VÍZTECHNOLÓGIAI LÉTESÍTMÉNYEK 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Kutak, vízkezelőművek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Szennyvízátemelők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Vízkezelőművek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Szennyvíztisztítóművek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Gépházak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 Medencék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 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 Védterületek, árvízvédelmi művek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 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 Víztechnológiai gépek, berendezések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 Szennyvíz technológiai gépek, berendezések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2.7. Elektromos berendezés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2.7. Elektromos berendezés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2.8. Kábelek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2.8. Kábelek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2.9. Irányítástechnika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2.9. Irányítástechnika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3.10. Nyilvántartás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3.10. Nyilvántartás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3.11. Vagyonvédelem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3.11. Vagyonvédelem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TÁMOGATÓ TERÜLETEK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TÁMOGATÓ TERÜLETEK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3.1.Hírközlés, adatátvitel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3.1.Hírközlés, adatátvitel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449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Informatika (hardware, software, adat)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Informatika (hardware, software, adat)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 Gépek, műszerek, szerszámok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 Gépek, műszerek, szerszámok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 Járművek, munkagépek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 Járművek, munkagépek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 Üzleti felszerelés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 Üzleti felszerelés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 Kis értékű tárgyi eszköz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 Kis értékű tárgyi eszköz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3.7.Biztonságtechnika és vagyonvédelem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3.7.Biztonságtechnika és vagyonvédelem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3.8. Nem víztechnológiai létesítmények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3.8. Nem víztechnológiai létesítmények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BERUHÁZÁSI TERV TECHNIKAI 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BERUHÁZÁSI TERV TECHNIKAI </a:t>
                      </a: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Beruházás előkészítés a következő évre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(tervezés, geodéziai bemérés)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Beruházás előkészítés a következő évre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(tervezés, geodéziai bemérés)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Tartalék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Tartalék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IDEGEN FORRÁSÚ BERUHÁZÁSOK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IDEGEN FORRÁSÚ BERUHÁZÁSOK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Új bekötés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Új bekötés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Átvett pénzből való csőfektetés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Átvett pénzből való csatornafektetés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KUTATÁS-FEJLESZTÉS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KUTATÁS-FEJLESZTÉS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Kutatás-kísérleti fejlesztés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Kutatás-kísérleti fejlesztés</a:t>
                      </a:r>
                      <a:endParaRPr kumimoji="0" lang="hu-H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335" marR="293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56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4292B6-F99F-48EB-AD60-7E6966BC26E8}" type="slidenum">
              <a:rPr lang="hu-HU" sz="1600" b="1">
                <a:latin typeface="Georgia" pitchFamily="18" charset="0"/>
              </a:rPr>
              <a:pPr algn="r" eaLnBrk="1" hangingPunct="1"/>
              <a:t>84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3557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61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Beruházási terv. módszertana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3554" name="Objektum 17"/>
          <p:cNvGraphicFramePr>
            <a:graphicFrameLocks noChangeAspect="1"/>
          </p:cNvGraphicFramePr>
          <p:nvPr/>
        </p:nvGraphicFramePr>
        <p:xfrm>
          <a:off x="1042988" y="1268413"/>
          <a:ext cx="76327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Visio" r:id="rId4" imgW="5171850" imgH="3444905" progId="Visio.Drawing.11">
                  <p:embed/>
                </p:oleObj>
              </mc:Choice>
              <mc:Fallback>
                <p:oleObj name="Visio" r:id="rId4" imgW="5171850" imgH="3444905" progId="Visio.Drawing.11">
                  <p:embed/>
                  <p:pic>
                    <p:nvPicPr>
                      <p:cNvPr id="0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76327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8307" name="Cím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715375" cy="3097213"/>
          </a:xfrm>
        </p:spPr>
        <p:txBody>
          <a:bodyPr/>
          <a:lstStyle/>
          <a:p>
            <a:r>
              <a:rPr lang="hu-HU" sz="3200" b="1">
                <a:latin typeface="Georgia" pitchFamily="18" charset="0"/>
              </a:rPr>
              <a:t>Munkafolyamatok</a:t>
            </a:r>
            <a:br>
              <a:rPr lang="hu-HU" sz="3200" b="1">
                <a:latin typeface="Georgia" pitchFamily="18" charset="0"/>
              </a:rPr>
            </a:br>
            <a:br>
              <a:rPr lang="hu-HU" sz="2000" b="1"/>
            </a:br>
            <a:endParaRPr lang="hu-HU" sz="2000" b="1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8311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04250" y="6492875"/>
            <a:ext cx="468313" cy="365125"/>
          </a:xfrm>
        </p:spPr>
        <p:txBody>
          <a:bodyPr/>
          <a:lstStyle/>
          <a:p>
            <a:pPr>
              <a:defRPr/>
            </a:pPr>
            <a:fld id="{0F16A7A6-F4FE-4529-A901-3DE419E5F554}" type="slidenum">
              <a:rPr lang="hu-HU" sz="1600" b="1" smtClean="0">
                <a:solidFill>
                  <a:schemeClr val="tx1"/>
                </a:solidFill>
                <a:latin typeface="Georgia" pitchFamily="18" charset="0"/>
              </a:rPr>
              <a:pPr>
                <a:defRPr/>
              </a:pPr>
              <a:t>85</a:t>
            </a:fld>
            <a:endParaRPr lang="hu-H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458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EF99F43-42C2-42ED-BC09-7B13CF210DE4}" type="slidenum">
              <a:rPr lang="hu-HU" sz="1600" b="1">
                <a:latin typeface="Georgia" pitchFamily="18" charset="0"/>
              </a:rPr>
              <a:pPr algn="r" eaLnBrk="1" hangingPunct="1"/>
              <a:t>86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458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4585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Munkafolyamatok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45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4578" name="Objektum 5"/>
          <p:cNvGraphicFramePr>
            <a:graphicFrameLocks noChangeAspect="1"/>
          </p:cNvGraphicFramePr>
          <p:nvPr/>
        </p:nvGraphicFramePr>
        <p:xfrm>
          <a:off x="1116013" y="1628775"/>
          <a:ext cx="60198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Visio" r:id="rId4" imgW="3646890" imgH="1666785" progId="Visio.Drawing.11">
                  <p:embed/>
                </p:oleObj>
              </mc:Choice>
              <mc:Fallback>
                <p:oleObj name="Visio" r:id="rId4" imgW="3646890" imgH="1666785" progId="Visio.Drawing.11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60198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Szövegdoboz 6"/>
          <p:cNvSpPr txBox="1">
            <a:spLocks noChangeArrowheads="1"/>
          </p:cNvSpPr>
          <p:nvPr/>
        </p:nvSpPr>
        <p:spPr bwMode="auto">
          <a:xfrm>
            <a:off x="1258888" y="5013325"/>
            <a:ext cx="724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>
                <a:latin typeface="Times New Roman" pitchFamily="18" charset="0"/>
                <a:cs typeface="Times New Roman" pitchFamily="18" charset="0"/>
              </a:rPr>
              <a:t>Mf. követés				Mf. szervezés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5604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DA9CBFF-DB29-440C-B16D-2423C2CF9AC0}" type="slidenum">
              <a:rPr lang="hu-HU" sz="1600" b="1">
                <a:latin typeface="Georgia" pitchFamily="18" charset="0"/>
              </a:rPr>
              <a:pPr algn="r" eaLnBrk="1" hangingPunct="1"/>
              <a:t>87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5605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5609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Az elvégzendő munkák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5602" name="Objektum 2"/>
          <p:cNvGraphicFramePr>
            <a:graphicFrameLocks noChangeAspect="1"/>
          </p:cNvGraphicFramePr>
          <p:nvPr/>
        </p:nvGraphicFramePr>
        <p:xfrm>
          <a:off x="539750" y="1557338"/>
          <a:ext cx="80359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Visio" r:id="rId4" imgW="6706781" imgH="4186809" progId="Visio.Drawing.11">
                  <p:embed/>
                </p:oleObj>
              </mc:Choice>
              <mc:Fallback>
                <p:oleObj name="Visio" r:id="rId4" imgW="6706781" imgH="4186809" progId="Visio.Drawing.11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8035925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933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E6CB9A7-C661-4112-A07E-03826EDF59A7}" type="slidenum">
              <a:rPr lang="hu-HU" sz="1600" b="1">
                <a:latin typeface="Georgia" pitchFamily="18" charset="0"/>
              </a:rPr>
              <a:pPr algn="r" eaLnBrk="1" hangingPunct="1"/>
              <a:t>88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9933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9336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Ágazatok</a:t>
            </a:r>
          </a:p>
        </p:txBody>
      </p:sp>
      <p:sp>
        <p:nvSpPr>
          <p:cNvPr id="993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/>
        </p:nvGraphicFramePr>
        <p:xfrm>
          <a:off x="755650" y="1844675"/>
          <a:ext cx="7877175" cy="408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3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Ágazat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Technológiai felosztás</a:t>
                      </a:r>
                      <a:endParaRPr lang="hu-H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732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Víz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Ivóvíztermelés (Vízbeszerzés, vízkezelés)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Ivóvíz elosztás</a:t>
                      </a:r>
                      <a:endParaRPr lang="hu-H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Ipari vízellátás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86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Csatorna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Szennyvízelvezetés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3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Szennyvíztisztítás (Szennyvíz hasznosítás</a:t>
                      </a:r>
                      <a:endParaRPr lang="hu-H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3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Fürdő</a:t>
                      </a:r>
                      <a:endParaRPr lang="hu-HU" sz="2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hu-H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035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8648EF-8E54-4381-BD00-2BCD580AD613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89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035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0360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14375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Munkák számviteli szempontból</a:t>
            </a:r>
          </a:p>
        </p:txBody>
      </p:sp>
      <p:sp>
        <p:nvSpPr>
          <p:cNvPr id="10036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79388" y="1412875"/>
          <a:ext cx="8785225" cy="4464052"/>
        </p:xfrm>
        <a:graphic>
          <a:graphicData uri="http://schemas.openxmlformats.org/drawingml/2006/table">
            <a:tbl>
              <a:tblPr/>
              <a:tblGrid>
                <a:gridCol w="1360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0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5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Tétel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Finanszírozás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Műszaki-gazdasági tervezés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Munkavégzés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ütemezése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Munkavégzés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célja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Fenntartás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Hibajavítás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(üzemzavar)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Költségből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Bázis alapon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Azonnali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Hibaelhárítás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Hibajavítás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(halasztható)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Halasztható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Üzemeltetés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Tételes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Tervezett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Állapotmegőrző, 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állapotjavító rehabilitácó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Karbantartás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Beruházás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Felújítás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Beruházásból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Rekonstrukció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Fejlesztés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Bővítés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79" name="Szövegdoboz 9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2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539750" cy="404812"/>
          </a:xfrm>
        </p:spPr>
        <p:txBody>
          <a:bodyPr/>
          <a:lstStyle/>
          <a:p>
            <a:pPr>
              <a:defRPr/>
            </a:pPr>
            <a:fld id="{7A9C80CA-8187-46E4-9A62-DED3DF80069F}" type="slidenum">
              <a:rPr lang="hu-HU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107950" y="142875"/>
            <a:ext cx="85677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4000" b="1" dirty="0">
                <a:latin typeface="Georgia" pitchFamily="18" charset="0"/>
                <a:ea typeface="+mj-ea"/>
                <a:cs typeface="+mj-cs"/>
              </a:rPr>
              <a:t>A bruttó árbevétel</a:t>
            </a:r>
            <a:endParaRPr lang="hu-HU" sz="2000" b="1" dirty="0"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3275856" y="3861048"/>
          <a:ext cx="56886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11188" y="1196975"/>
          <a:ext cx="43148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5" imgW="3599640" imgH="2342341" progId="Visio.Drawing.11">
                  <p:embed/>
                </p:oleObj>
              </mc:Choice>
              <mc:Fallback>
                <p:oleObj name="Visio" r:id="rId5" imgW="3599640" imgH="234234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4314825" cy="280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628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774DD3A-8B87-44B4-9BA7-E8E498278CBB}" type="slidenum">
              <a:rPr lang="hu-HU" sz="1600" b="1">
                <a:latin typeface="Georgia" pitchFamily="18" charset="0"/>
              </a:rPr>
              <a:pPr algn="r" eaLnBrk="1" hangingPunct="1"/>
              <a:t>90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6629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633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Területi felosztások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6626" name="Objektum 15"/>
          <p:cNvGraphicFramePr>
            <a:graphicFrameLocks noChangeAspect="1"/>
          </p:cNvGraphicFramePr>
          <p:nvPr/>
        </p:nvGraphicFramePr>
        <p:xfrm>
          <a:off x="444500" y="2060575"/>
          <a:ext cx="82550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Visio" r:id="rId4" imgW="5446980" imgH="1846862" progId="Visio.Drawing.11">
                  <p:embed/>
                </p:oleObj>
              </mc:Choice>
              <mc:Fallback>
                <p:oleObj name="Visio" r:id="rId4" imgW="5446980" imgH="1846862" progId="Visio.Drawing.11">
                  <p:embed/>
                  <p:pic>
                    <p:nvPicPr>
                      <p:cNvPr id="0" name="Objektum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060575"/>
                        <a:ext cx="82550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1379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0915EB-FF14-43F5-B49D-E03979559F6F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91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1380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1384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Zónák és gyűjtőkörzetek</a:t>
            </a:r>
          </a:p>
        </p:txBody>
      </p:sp>
      <p:sp>
        <p:nvSpPr>
          <p:cNvPr id="1013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Tartalom helye 11"/>
          <p:cNvSpPr txBox="1">
            <a:spLocks/>
          </p:cNvSpPr>
          <p:nvPr/>
        </p:nvSpPr>
        <p:spPr bwMode="auto">
          <a:xfrm>
            <a:off x="468313" y="1268413"/>
            <a:ext cx="8229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b="1" dirty="0">
                <a:solidFill>
                  <a:srgbClr val="0033CC"/>
                </a:solidFill>
                <a:latin typeface="Georgia" pitchFamily="18" charset="0"/>
                <a:cs typeface="+mn-cs"/>
              </a:rPr>
              <a:t>A nyomásövezet </a:t>
            </a:r>
            <a:r>
              <a:rPr lang="hu-HU" sz="2400" dirty="0">
                <a:solidFill>
                  <a:srgbClr val="0033CC"/>
                </a:solidFill>
                <a:latin typeface="Georgia" pitchFamily="18" charset="0"/>
                <a:cs typeface="+mn-cs"/>
              </a:rPr>
              <a:t>a hálózat azon lehatárolt része, amely más hálózatrészekhez nyomásugráson keresztül csatlakozik. A nyomásugrást legtipikusabban egy nyomásfokozó szivattyú vagy egy lezárt zár az ún. zónazár valósítja meg. A nyomásövezet energetikailag önállóan értékelhető és vízmérleget definiálunk rajta.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dirty="0">
                <a:latin typeface="Georgia" pitchFamily="18" charset="0"/>
                <a:cs typeface="+mn-cs"/>
              </a:rPr>
              <a:t>							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2400" b="1" i="1" dirty="0">
                <a:solidFill>
                  <a:srgbClr val="669900"/>
                </a:solidFill>
                <a:latin typeface="Georgia" pitchFamily="18" charset="0"/>
                <a:cs typeface="+mn-cs"/>
              </a:rPr>
              <a:t>A gyűjtőkörzet </a:t>
            </a:r>
            <a:r>
              <a:rPr lang="hu-HU" sz="2400" i="1" dirty="0">
                <a:solidFill>
                  <a:srgbClr val="669900"/>
                </a:solidFill>
                <a:latin typeface="Georgia" pitchFamily="18" charset="0"/>
                <a:cs typeface="+mn-cs"/>
              </a:rPr>
              <a:t>a szennyvízelvezető hálózat azon lehatárolható része, amely más hálózatrészekre nyomásugráson keresztül csatlakozik. A nyomásugrást a szennyvízátemelő vagy elválasztó zár valósítja meg. A szennyvízelvezetési zónára értelmes a vízmérleg és az energiamérleg. </a:t>
            </a:r>
            <a:endParaRPr lang="hu-HU" sz="2400" dirty="0">
              <a:solidFill>
                <a:srgbClr val="669900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2403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3A03421-77DD-41DB-BADF-B82238FE087F}" type="slidenum">
              <a:rPr lang="hu-HU" sz="1600" b="1">
                <a:latin typeface="Georgia" pitchFamily="18" charset="0"/>
              </a:rPr>
              <a:pPr algn="r" eaLnBrk="1" hangingPunct="1"/>
              <a:t>92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2404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2408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Költséghelyek képzése </a:t>
            </a:r>
          </a:p>
        </p:txBody>
      </p:sp>
      <p:sp>
        <p:nvSpPr>
          <p:cNvPr id="1024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259632" y="1628800"/>
            <a:ext cx="61698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Hálózat: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Hzzkk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H= hálózat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= zóna azonosító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= kerület(település) azonosító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Létesítmény:  </a:t>
            </a:r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Liiooo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L= létesítmény, amely egy zónán településen található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i=  létesítmény típus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medence,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szv.átemelő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stb.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ooo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= létesítmény azonosító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342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B57CBB-D5D6-4CB7-A3FF-00F86DF0503B}" type="slidenum">
              <a:rPr lang="hu-HU" sz="1600" b="1">
                <a:solidFill>
                  <a:srgbClr val="000000"/>
                </a:solidFill>
                <a:latin typeface="Georgia" pitchFamily="18" charset="0"/>
              </a:rPr>
              <a:pPr algn="r" eaLnBrk="1" hangingPunct="1"/>
              <a:t>93</a:t>
            </a:fld>
            <a:endParaRPr lang="hu-H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342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rgbClr val="FFFFFF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3432" name="Cím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821738" cy="785813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hálózati munkák megoszlása</a:t>
            </a:r>
          </a:p>
        </p:txBody>
      </p:sp>
      <p:sp>
        <p:nvSpPr>
          <p:cNvPr id="1034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03434" name="Diagram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73437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652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69D9D7-545B-4C0A-91D0-620F666FEF58}" type="slidenum">
              <a:rPr lang="hu-HU" sz="1600" b="1">
                <a:latin typeface="Georgia" pitchFamily="18" charset="0"/>
              </a:rPr>
              <a:pPr algn="r" eaLnBrk="1" hangingPunct="1"/>
              <a:t>94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7653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657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 dirty="0">
                <a:latin typeface="Georgia" pitchFamily="18" charset="0"/>
              </a:rPr>
              <a:t>Munkafolyamatok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7650" name="Objektum 7"/>
          <p:cNvGraphicFramePr>
            <a:graphicFrameLocks noChangeAspect="1"/>
          </p:cNvGraphicFramePr>
          <p:nvPr/>
        </p:nvGraphicFramePr>
        <p:xfrm>
          <a:off x="461963" y="1773238"/>
          <a:ext cx="821372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Visio" r:id="rId4" imgW="6526980" imgH="2818951" progId="Visio.Drawing.11">
                  <p:embed/>
                </p:oleObj>
              </mc:Choice>
              <mc:Fallback>
                <p:oleObj name="Visio" r:id="rId4" imgW="6526980" imgH="2818951" progId="Visio.Drawing.11">
                  <p:embed/>
                  <p:pic>
                    <p:nvPicPr>
                      <p:cNvPr id="0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773238"/>
                        <a:ext cx="8213725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652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69D9D7-545B-4C0A-91D0-620F666FEF58}" type="slidenum">
              <a:rPr lang="hu-HU" sz="1600" b="1">
                <a:latin typeface="Georgia" pitchFamily="18" charset="0"/>
              </a:rPr>
              <a:pPr algn="r" eaLnBrk="1" hangingPunct="1"/>
              <a:t>95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7653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657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 dirty="0">
                <a:latin typeface="Georgia" pitchFamily="18" charset="0"/>
              </a:rPr>
              <a:t>Átfutási idők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4856"/>
              </p:ext>
            </p:extLst>
          </p:nvPr>
        </p:nvGraphicFramePr>
        <p:xfrm>
          <a:off x="1475656" y="1340767"/>
          <a:ext cx="6666134" cy="222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0" name="Picture" r:id="rId4" imgW="4934712" imgH="1868424" progId="Word.Picture.8">
                  <p:embed/>
                </p:oleObj>
              </mc:Choice>
              <mc:Fallback>
                <p:oleObj name="Picture" r:id="rId4" imgW="4934712" imgH="18684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0767"/>
                        <a:ext cx="6666134" cy="2222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48975"/>
              </p:ext>
            </p:extLst>
          </p:nvPr>
        </p:nvGraphicFramePr>
        <p:xfrm>
          <a:off x="1331642" y="3933056"/>
          <a:ext cx="7200798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Időpontok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Tartomány a munkalapon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Időpont képzés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Felvéve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Munkafelvétel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Kivizsgálva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Munkafelvétel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Munkafelvétel vége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Munkafelvétel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 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Munkavégzés kezdve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Hálózati munka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Munkavégzés vége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T5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Hálózati munka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Helyreállítás megrendelve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T6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Burkulat helyreállítás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Helyreállítás befejezve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T7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Burkolat helyreállítás</a:t>
                      </a:r>
                      <a:endParaRPr lang="hu-H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Gépi</a:t>
                      </a: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756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8677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220A66C-B9F9-41DF-A3CE-F8988E1FB07F}" type="slidenum">
              <a:rPr lang="hu-HU" sz="1600" b="1">
                <a:latin typeface="Georgia" pitchFamily="18" charset="0"/>
              </a:rPr>
              <a:pPr algn="r" eaLnBrk="1" hangingPunct="1"/>
              <a:t>96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8678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8682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Hibabejelentések fogadása</a:t>
            </a: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8674" name="Objektum 11"/>
          <p:cNvGraphicFramePr>
            <a:graphicFrameLocks noChangeAspect="1"/>
          </p:cNvGraphicFramePr>
          <p:nvPr/>
        </p:nvGraphicFramePr>
        <p:xfrm>
          <a:off x="395288" y="2060575"/>
          <a:ext cx="3600450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Visio" r:id="rId4" imgW="5194800" imgH="4906813" progId="Visio.Drawing.11">
                  <p:embed/>
                </p:oleObj>
              </mc:Choice>
              <mc:Fallback>
                <p:oleObj name="Visio" r:id="rId4" imgW="5194800" imgH="4906813" progId="Visio.Drawing.11">
                  <p:embed/>
                  <p:pic>
                    <p:nvPicPr>
                      <p:cNvPr id="0" name="Objektum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3600450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ím 1"/>
          <p:cNvSpPr txBox="1">
            <a:spLocks/>
          </p:cNvSpPr>
          <p:nvPr/>
        </p:nvSpPr>
        <p:spPr bwMode="auto">
          <a:xfrm>
            <a:off x="250825" y="1196975"/>
            <a:ext cx="8750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400" b="1" dirty="0">
                <a:latin typeface="Georgia" pitchFamily="18" charset="0"/>
                <a:ea typeface="+mj-ea"/>
                <a:cs typeface="+mj-cs"/>
              </a:rPr>
              <a:t>Diszpécser					Kontakt Center</a:t>
            </a:r>
          </a:p>
        </p:txBody>
      </p:sp>
      <p:graphicFrame>
        <p:nvGraphicFramePr>
          <p:cNvPr id="28675" name="Object 15"/>
          <p:cNvGraphicFramePr>
            <a:graphicFrameLocks noChangeAspect="1"/>
          </p:cNvGraphicFramePr>
          <p:nvPr/>
        </p:nvGraphicFramePr>
        <p:xfrm>
          <a:off x="5076825" y="3213100"/>
          <a:ext cx="392906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Visio" r:id="rId6" imgW="4978800" imgH="3826893" progId="Visio.Drawing.11">
                  <p:embed/>
                </p:oleObj>
              </mc:Choice>
              <mc:Fallback>
                <p:oleObj name="Visio" r:id="rId6" imgW="4978800" imgH="3826893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3929063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4451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8FAC37-56CC-4643-8DFC-D4C6D7B972E2}" type="slidenum">
              <a:rPr lang="hu-HU" sz="1600" b="1">
                <a:latin typeface="Georgia" pitchFamily="18" charset="0"/>
              </a:rPr>
              <a:pPr algn="r" eaLnBrk="1" hangingPunct="1"/>
              <a:t>97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4452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4456" name="Cím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Diszpécser: </a:t>
            </a:r>
            <a:r>
              <a:rPr lang="hu-HU" sz="3200" b="1">
                <a:latin typeface="Georgia" pitchFamily="18" charset="0"/>
              </a:rPr>
              <a:t>SCADA és WMS együtt</a:t>
            </a:r>
          </a:p>
        </p:txBody>
      </p:sp>
      <p:sp>
        <p:nvSpPr>
          <p:cNvPr id="1044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62" name="Szövegdoboz 12"/>
          <p:cNvSpPr txBox="1">
            <a:spLocks noChangeArrowheads="1"/>
          </p:cNvSpPr>
          <p:nvPr/>
        </p:nvSpPr>
        <p:spPr bwMode="auto">
          <a:xfrm>
            <a:off x="2700338" y="1652588"/>
            <a:ext cx="3600450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Diszpécser  Szolgálat</a:t>
            </a:r>
          </a:p>
        </p:txBody>
      </p:sp>
      <p:sp>
        <p:nvSpPr>
          <p:cNvPr id="104463" name="Szövegdoboz 15"/>
          <p:cNvSpPr txBox="1">
            <a:spLocks noChangeArrowheads="1"/>
          </p:cNvSpPr>
          <p:nvPr/>
        </p:nvSpPr>
        <p:spPr bwMode="auto">
          <a:xfrm>
            <a:off x="1404938" y="3452813"/>
            <a:ext cx="2303462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SCADA</a:t>
            </a:r>
          </a:p>
        </p:txBody>
      </p:sp>
      <p:sp>
        <p:nvSpPr>
          <p:cNvPr id="104464" name="Szövegdoboz 16"/>
          <p:cNvSpPr txBox="1">
            <a:spLocks noChangeArrowheads="1"/>
          </p:cNvSpPr>
          <p:nvPr/>
        </p:nvSpPr>
        <p:spPr bwMode="auto">
          <a:xfrm>
            <a:off x="5508625" y="3452813"/>
            <a:ext cx="20875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WMS</a:t>
            </a:r>
          </a:p>
        </p:txBody>
      </p:sp>
      <p:sp>
        <p:nvSpPr>
          <p:cNvPr id="104465" name="Szövegdoboz 17"/>
          <p:cNvSpPr txBox="1">
            <a:spLocks noChangeArrowheads="1"/>
          </p:cNvSpPr>
          <p:nvPr/>
        </p:nvSpPr>
        <p:spPr bwMode="auto">
          <a:xfrm>
            <a:off x="468313" y="4460875"/>
            <a:ext cx="8135937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u-HU" b="1" u="sng">
                <a:latin typeface="Times New Roman" pitchFamily="18" charset="0"/>
                <a:cs typeface="Times New Roman" pitchFamily="18" charset="0"/>
              </a:rPr>
              <a:t>Alapelv:</a:t>
            </a:r>
            <a:r>
              <a:rPr lang="hu-H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vízellátási panasz mindegy, hogy hálózati üzemzavartól vagy áramkimaradástól van. A fogyasztót ez nem érdekli.  Előnyös, ha a probléma egy szervezeten belül rövidrezárt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2555875" y="2300288"/>
            <a:ext cx="39608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>
            <a:endCxn id="104463" idx="0"/>
          </p:cNvCxnSpPr>
          <p:nvPr/>
        </p:nvCxnSpPr>
        <p:spPr>
          <a:xfrm rot="5400000">
            <a:off x="1979612" y="2876551"/>
            <a:ext cx="11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5400000">
            <a:off x="5940425" y="2876551"/>
            <a:ext cx="11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5400000">
            <a:off x="4360863" y="2152650"/>
            <a:ext cx="279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0" name="Szövegdoboz 13"/>
          <p:cNvSpPr txBox="1">
            <a:spLocks noChangeArrowheads="1"/>
          </p:cNvSpPr>
          <p:nvPr/>
        </p:nvSpPr>
        <p:spPr bwMode="auto">
          <a:xfrm>
            <a:off x="828675" y="2516188"/>
            <a:ext cx="3600450" cy="647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Technológiai folyamatirányító </a:t>
            </a:r>
          </a:p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diszpécser</a:t>
            </a:r>
          </a:p>
        </p:txBody>
      </p:sp>
      <p:sp>
        <p:nvSpPr>
          <p:cNvPr id="104471" name="Szövegdoboz 14"/>
          <p:cNvSpPr txBox="1">
            <a:spLocks noChangeArrowheads="1"/>
          </p:cNvSpPr>
          <p:nvPr/>
        </p:nvSpPr>
        <p:spPr bwMode="auto">
          <a:xfrm>
            <a:off x="4787900" y="2516188"/>
            <a:ext cx="3600450" cy="647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Munkafolyamat irányító</a:t>
            </a:r>
          </a:p>
          <a:p>
            <a:pPr algn="ctr" eaLnBrk="1" hangingPunct="1"/>
            <a:r>
              <a:rPr lang="hu-HU" b="1">
                <a:latin typeface="Times New Roman" pitchFamily="18" charset="0"/>
                <a:cs typeface="Times New Roman" pitchFamily="18" charset="0"/>
              </a:rPr>
              <a:t>diszpécser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5475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A5E4BB8-1B09-4170-8FA1-4222A0F1D45C}" type="slidenum">
              <a:rPr lang="hu-HU" sz="1600" b="1">
                <a:latin typeface="Georgia" pitchFamily="18" charset="0"/>
              </a:rPr>
              <a:pPr algn="r" eaLnBrk="1" hangingPunct="1"/>
              <a:t>98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105476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5480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A GPS használata</a:t>
            </a:r>
          </a:p>
        </p:txBody>
      </p:sp>
      <p:sp>
        <p:nvSpPr>
          <p:cNvPr id="1054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05486" name="Picture 2" descr="gpstracking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412875"/>
            <a:ext cx="5792787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572250"/>
            <a:ext cx="8501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9700" name="Dia számának helye 8"/>
          <p:cNvSpPr txBox="1">
            <a:spLocks/>
          </p:cNvSpPr>
          <p:nvPr/>
        </p:nvSpPr>
        <p:spPr bwMode="auto">
          <a:xfrm>
            <a:off x="8501063" y="6500813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1FB147-464F-4C4A-B7D8-ECB9A17008F1}" type="slidenum">
              <a:rPr lang="hu-HU" sz="1600" b="1">
                <a:latin typeface="Georgia" pitchFamily="18" charset="0"/>
              </a:rPr>
              <a:pPr algn="r" eaLnBrk="1" hangingPunct="1"/>
              <a:t>99</a:t>
            </a:fld>
            <a:endParaRPr lang="hu-HU" sz="1600" b="1">
              <a:latin typeface="Georgia" pitchFamily="18" charset="0"/>
            </a:endParaRPr>
          </a:p>
        </p:txBody>
      </p:sp>
      <p:sp>
        <p:nvSpPr>
          <p:cNvPr id="29701" name="Szövegdoboz 6"/>
          <p:cNvSpPr txBox="1">
            <a:spLocks noChangeArrowheads="1"/>
          </p:cNvSpPr>
          <p:nvPr/>
        </p:nvSpPr>
        <p:spPr bwMode="auto">
          <a:xfrm>
            <a:off x="357188" y="65500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>
                <a:solidFill>
                  <a:schemeClr val="bg1"/>
                </a:solidFill>
                <a:latin typeface="Georgia" pitchFamily="18" charset="0"/>
              </a:rPr>
              <a:t>tolnaibela@t-online.hu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29500" y="0"/>
            <a:ext cx="17145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429375" y="0"/>
            <a:ext cx="1000125" cy="10001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9705" name="Cím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50300" cy="654050"/>
          </a:xfrm>
        </p:spPr>
        <p:txBody>
          <a:bodyPr/>
          <a:lstStyle/>
          <a:p>
            <a:pPr algn="l" eaLnBrk="1" hangingPunct="1"/>
            <a:r>
              <a:rPr lang="hu-HU" sz="4000" b="1">
                <a:latin typeface="Georgia" pitchFamily="18" charset="0"/>
              </a:rPr>
              <a:t>Hálózati munkafolyamat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9698" name="Objektum 12"/>
          <p:cNvGraphicFramePr>
            <a:graphicFrameLocks noChangeAspect="1"/>
          </p:cNvGraphicFramePr>
          <p:nvPr/>
        </p:nvGraphicFramePr>
        <p:xfrm>
          <a:off x="539750" y="1196975"/>
          <a:ext cx="7961313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Visio" r:id="rId4" imgW="9406800" imgH="6166808" progId="Visio.Drawing.11">
                  <p:embed/>
                </p:oleObj>
              </mc:Choice>
              <mc:Fallback>
                <p:oleObj name="Visio" r:id="rId4" imgW="9406800" imgH="6166808" progId="Visio.Drawing.11">
                  <p:embed/>
                  <p:pic>
                    <p:nvPicPr>
                      <p:cNvPr id="0" name="Objektum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7961313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Bprez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TBprezi.potm</Template>
  <TotalTime>9882</TotalTime>
  <Words>3730</Words>
  <Application>Microsoft Office PowerPoint</Application>
  <PresentationFormat>Diavetítés a képernyőre (4:3 oldalarány)</PresentationFormat>
  <Paragraphs>1332</Paragraphs>
  <Slides>111</Slides>
  <Notes>111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111</vt:i4>
      </vt:variant>
    </vt:vector>
  </HeadingPairs>
  <TitlesOfParts>
    <vt:vector size="123" baseType="lpstr">
      <vt:lpstr>Arial</vt:lpstr>
      <vt:lpstr>Arial CE</vt:lpstr>
      <vt:lpstr>Calibri</vt:lpstr>
      <vt:lpstr>Georgia</vt:lpstr>
      <vt:lpstr>Impact</vt:lpstr>
      <vt:lpstr>Times New Roman</vt:lpstr>
      <vt:lpstr>TBprezi</vt:lpstr>
      <vt:lpstr>Visio</vt:lpstr>
      <vt:lpstr>VISIO</vt:lpstr>
      <vt:lpstr>Picture</vt:lpstr>
      <vt:lpstr>MSDraw</vt:lpstr>
      <vt:lpstr>Equation</vt:lpstr>
      <vt:lpstr>Szent István Egyetem Ybl  Miklós Építéstudományi Kar   Budapest Szakmérnöki 2012. márc. 8. – márc. 22. – ápr. 5.</vt:lpstr>
      <vt:lpstr>PowerPoint-bemutató</vt:lpstr>
      <vt:lpstr>  Nem tudom mit tanultak a Műszaki gazdasági elemzés I-ben  Nem klasszikus tananyag &gt;&gt;&gt;&gt; benyomások a pénzről      inkább szemlélet átadás   Nem vagyok tanár &gt;&gt;&gt;&gt; didaktika  hiánya   Szubjektív nézőpont, így vitatható is.  </vt:lpstr>
      <vt:lpstr>Bevezetés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Miről is lesz szó?</vt:lpstr>
      <vt:lpstr>PowerPoint-bemutató</vt:lpstr>
      <vt:lpstr>Üzleti folyamatok mérése, minősítése </vt:lpstr>
      <vt:lpstr>Üzleti architektúra</vt:lpstr>
      <vt:lpstr>Sommás stratégiai célok</vt:lpstr>
      <vt:lpstr>Környezetek</vt:lpstr>
      <vt:lpstr>Teljesítménymérési rendszerek</vt:lpstr>
      <vt:lpstr>Lépcsőzetes teljesítménymutatók</vt:lpstr>
      <vt:lpstr>Kérdések?</vt:lpstr>
      <vt:lpstr>PowerPoint-bemutató</vt:lpstr>
      <vt:lpstr>PowerPoint-bemutató</vt:lpstr>
      <vt:lpstr>PowerPoint-bemutató</vt:lpstr>
      <vt:lpstr>PowerPoint-bemutató</vt:lpstr>
      <vt:lpstr>Minőségbiztosítás: ISO</vt:lpstr>
      <vt:lpstr>Benchmarking </vt:lpstr>
      <vt:lpstr>Mutatószámok típusa</vt:lpstr>
      <vt:lpstr>Benchmarking?</vt:lpstr>
      <vt:lpstr>Benchmarking elvárásként</vt:lpstr>
      <vt:lpstr>Beruházási arányok</vt:lpstr>
      <vt:lpstr>BW: Business Warehouse</vt:lpstr>
      <vt:lpstr>Balanced Score Card</vt:lpstr>
      <vt:lpstr>A stratégia lebontása</vt:lpstr>
      <vt:lpstr>A stratégia lebontása</vt:lpstr>
      <vt:lpstr>Hány mutató az üdvös?</vt:lpstr>
      <vt:lpstr>Fogyasztói elvárások</vt:lpstr>
      <vt:lpstr>A stratégia lebontása</vt:lpstr>
      <vt:lpstr>Teljesítménymérés= rendszer</vt:lpstr>
      <vt:lpstr>Teljesítménymérés= rendszer</vt:lpstr>
      <vt:lpstr>A kialakítás lépései</vt:lpstr>
      <vt:lpstr>Szervezeti kérdések  </vt:lpstr>
      <vt:lpstr>Szervezeti felépítés (vertikális)</vt:lpstr>
      <vt:lpstr>Szervezeti felépítés (horizontális)</vt:lpstr>
      <vt:lpstr>Szervezeti felépítés (horizontális_2)</vt:lpstr>
      <vt:lpstr>Az első számú vezető</vt:lpstr>
      <vt:lpstr>Az FVM első számú vezetői</vt:lpstr>
      <vt:lpstr>Szakmák</vt:lpstr>
      <vt:lpstr>Térinformatika  (Ábrázolások)</vt:lpstr>
      <vt:lpstr>PowerPoint-bemutató</vt:lpstr>
      <vt:lpstr>Zónavázlatok</vt:lpstr>
      <vt:lpstr>Zónaszínek</vt:lpstr>
      <vt:lpstr>Lefolyásábrák</vt:lpstr>
      <vt:lpstr>Térképi áttekintő rajzok</vt:lpstr>
      <vt:lpstr>A digitális térkép</vt:lpstr>
      <vt:lpstr>Részletrajzok</vt:lpstr>
      <vt:lpstr>Technológiai folyamatirányítás</vt:lpstr>
      <vt:lpstr>SCADA: Supervisory  Control and Data Aquisition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Vagyongazdálkodás </vt:lpstr>
      <vt:lpstr>Vagyonelemek</vt:lpstr>
      <vt:lpstr>Hierarchikus alábontás</vt:lpstr>
      <vt:lpstr>A vezetékek csoportjai</vt:lpstr>
      <vt:lpstr>Költségoptimum</vt:lpstr>
      <vt:lpstr>Vagyongazdálkodás</vt:lpstr>
      <vt:lpstr>A vagyongazdálkodás szereplői</vt:lpstr>
      <vt:lpstr>A kockázat értelmezése</vt:lpstr>
      <vt:lpstr>A kockázat meghatározása</vt:lpstr>
      <vt:lpstr>A kockázati sorrend</vt:lpstr>
      <vt:lpstr>A térinformatikai környezet</vt:lpstr>
      <vt:lpstr>Az eredmények bemutatása</vt:lpstr>
      <vt:lpstr>A vagyongazd. megvalósítása</vt:lpstr>
      <vt:lpstr>Beruházások tervezése </vt:lpstr>
      <vt:lpstr>Beruházási tervezés az időben</vt:lpstr>
      <vt:lpstr>Beruházások típusa</vt:lpstr>
      <vt:lpstr>Beruházási főcsoportok</vt:lpstr>
      <vt:lpstr>Beruházási terv. módszertana</vt:lpstr>
      <vt:lpstr>Munkafolyamatok  </vt:lpstr>
      <vt:lpstr>Munkafolyamatok</vt:lpstr>
      <vt:lpstr>Az elvégzendő munkák</vt:lpstr>
      <vt:lpstr>Ágazatok</vt:lpstr>
      <vt:lpstr>Munkák számviteli szempontból</vt:lpstr>
      <vt:lpstr>Területi felosztások</vt:lpstr>
      <vt:lpstr>Zónák és gyűjtőkörzetek</vt:lpstr>
      <vt:lpstr>Költséghelyek képzése </vt:lpstr>
      <vt:lpstr>A hálózati munkák megoszlása</vt:lpstr>
      <vt:lpstr>Munkafolyamatok</vt:lpstr>
      <vt:lpstr>Átfutási idők</vt:lpstr>
      <vt:lpstr>Hibabejelentések fogadása</vt:lpstr>
      <vt:lpstr>Diszpécser: SCADA és WMS együtt</vt:lpstr>
      <vt:lpstr>A GPS használata</vt:lpstr>
      <vt:lpstr>Hálózati munkafolyamat</vt:lpstr>
      <vt:lpstr>A munka folytatása</vt:lpstr>
      <vt:lpstr>Létesítményi munkafolyamat</vt:lpstr>
      <vt:lpstr>Vízmin. mérés munkafolyamat</vt:lpstr>
      <vt:lpstr>Vízmérőcsere munkafolyamat</vt:lpstr>
      <vt:lpstr>IT help desk  munkafolyamat</vt:lpstr>
      <vt:lpstr>Vízmérleg</vt:lpstr>
      <vt:lpstr>Vízmérleg  (IWA ajánlás) </vt:lpstr>
      <vt:lpstr>Nyomásmenedzsment</vt:lpstr>
      <vt:lpstr>Vízveszteség elemzés</vt:lpstr>
      <vt:lpstr>Vízigények</vt:lpstr>
      <vt:lpstr>A bruttó árbevétel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Tolnai Béla</dc:creator>
  <cp:lastModifiedBy>Tolnai Béla</cp:lastModifiedBy>
  <cp:revision>988</cp:revision>
  <cp:lastPrinted>2016-10-05T17:38:34Z</cp:lastPrinted>
  <dcterms:created xsi:type="dcterms:W3CDTF">2008-02-06T16:51:25Z</dcterms:created>
  <dcterms:modified xsi:type="dcterms:W3CDTF">2016-10-05T18:24:24Z</dcterms:modified>
</cp:coreProperties>
</file>