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5" r:id="rId11"/>
    <p:sldId id="266" r:id="rId12"/>
    <p:sldId id="271" r:id="rId13"/>
    <p:sldId id="264" r:id="rId14"/>
    <p:sldId id="267" r:id="rId15"/>
    <p:sldId id="268" r:id="rId16"/>
    <p:sldId id="272" r:id="rId17"/>
    <p:sldId id="269" r:id="rId18"/>
    <p:sldId id="273" r:id="rId19"/>
    <p:sldId id="274" r:id="rId20"/>
    <p:sldId id="270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1" r:id="rId30"/>
    <p:sldId id="284" r:id="rId31"/>
    <p:sldId id="285" r:id="rId32"/>
    <p:sldId id="286" r:id="rId33"/>
    <p:sldId id="288" r:id="rId34"/>
    <p:sldId id="289" r:id="rId35"/>
    <p:sldId id="287" r:id="rId36"/>
    <p:sldId id="290" r:id="rId37"/>
    <p:sldId id="292" r:id="rId38"/>
  </p:sldIdLst>
  <p:sldSz cx="9144000" cy="6858000" type="screen4x3"/>
  <p:notesSz cx="6735763" cy="986948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0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1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2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721CA-1505-40DB-8989-68C9B686F99A}" type="datetimeFigureOut">
              <a:rPr lang="hu-HU" smtClean="0"/>
              <a:t>2012.04.18.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C8D87-7F6F-46C6-8BA3-87FFE4CA67A1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C609F-4304-4390-8B11-95BB589FE212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53A66-B6A5-49C0-A87D-6590CA8BD79A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 §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(1) A társasági szerződésben meg kell határozni: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gazdasági társaság cégnevét és székhelyét;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gazdasági társaság tagjait, mégpedig – ha a törvény másképp nem rendelkezik – természetes személy esetén a természetes személyazonosító adatok és lakcím, jogi személyiség nélküli gazdasági társaság vagy jogi személy esetén név (cégnév), székhely és cégjegyzékszám vagy nyilvántartási szám feltüntetésével;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társaság főtevékenységét és valamennyi tevékenységét;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társaság jegyzett tőkéjét, az egyes tagok vagyoni hozzájárulását, valamint a jegyzett tőke rendelkezésre bocsátásának módját és idejét;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társaság képviseletét, ideértve a cégjegyzés módját;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tagok (részvényesek) által kijelölt első vezető tisztségviselők, illetve – ha a társaságnál működik felügyelőbizottság, illetve könyvvizsgáló, – az első felügyelőbizottsági tagok és az első könyvvizsgáló nevét (lakóhelyét, székhelyét), továbbá jogi személy vagy jogi személyiség nélküli gazdasági társaság cégjegyzékszámát (nyilvántartási számát);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gazdasági társaság működésének időtartamát, ha a társaságot határozott időre alapítják; valamint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mindazt, amit e törvény az egyes társasági formáknál kötelezően előír.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15</a:t>
            </a:fld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16</a:t>
            </a:fld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172. §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(1) Nyilvánosan működik az a részvénytársaság, amelynek részvényei az értékpapírokra vonatkozó külön törvényben meghatározott feltételek szerint részben vagy egészben nyilvánosan kerülnek forgalomba hozatalra. Nyilvánosan működik az a részvénytársaság is, amelynek részvényeit a nem nyilvános forgalomba hozatalt követően nyilvános értékesítésre ajánlották fel, illetve a szabályozott piacra bevezették.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Zártkörűen működik az a részvénytársaság, amelynek részvényei nem kerülnek nyilvános forgalomba hozatalra, továbbá az a részvénytársaság is, amelynek a nyilvánosan forgalomba hozott részvényeit nyilvános ajánlattétel útján már nem értékesítik, illetve azokat a szabályozott piacról kivezették.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Tilos a zártkörűen működő részvénytársaság részvényeseit, illetve jegyzett tőkéjét nyilvános felhívás útján gyűjteni.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17</a:t>
            </a:fld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(1) A részvénytársaság alapszabálya – az erre vonatkozó feltételek meghatározásával – rendelkezhet olyan részvény kibocsátásáról, amely más részvényfajtával szemben a részvényesnek meghatározott előnyt biztosít (elsőbbségi részvény).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Az alapszabály az elsőbbségi részvényfajtán belül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osztalékelsőbbséget,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részvénytársaság jogutód nélkül történő megszűnése esetén a felosztásra kerülő vagyonból történő részesedés elsőbbségét (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likvidációs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hányadhoz fűződő elsőbbség),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szavazati joggal összefüggő elsőbbséget,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vezető tisztségviselő vagy felügyelőbizottsági tag kijelölésére vonatkozó elsőbbséget, valamint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elővásárlási jogot,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külön törvényben meghatározott egyéb elsőbbségi jogot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biztosító részvényosztályt határozhat meg.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18</a:t>
            </a:fld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19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20</a:t>
            </a:fld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21</a:t>
            </a:fld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23</a:t>
            </a:fld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24</a:t>
            </a:fld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25</a:t>
            </a:fld>
            <a:endParaRPr 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26</a:t>
            </a:fld>
            <a:endParaRPr lang="hu-H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27</a:t>
            </a:fld>
            <a:endParaRPr lang="hu-H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28</a:t>
            </a:fld>
            <a:endParaRPr lang="hu-H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82. §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(1) Az adó mértéke az adó alapjának 27 százaléka.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 A 3. számú mellékletben felsorolt termékek, szolgáltatások esetében az adó mértéke az adó alapjának 5 százaléka.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 A </a:t>
            </a:r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3/A. számú mellékletben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felsorolt termékek, szolgáltatások esetében az adó mértéke az adó alapjának 18 százaléka.</a:t>
            </a:r>
          </a:p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85. §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(1) Mentes az adó alól: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29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30</a:t>
            </a:fld>
            <a:endParaRPr lang="hu-H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31</a:t>
            </a:fld>
            <a:endParaRPr lang="hu-H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32</a:t>
            </a:fld>
            <a:endParaRPr lang="hu-H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33</a:t>
            </a:fld>
            <a:endParaRPr lang="hu-H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34</a:t>
            </a:fld>
            <a:endParaRPr lang="hu-H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 innovációs járulék fizetésére kötelezettek köre: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járulék megfizetésére kötelezett a belföldi székhelyű, a számvitelről szóló 2000. évi C. törvény hatálya alá tartozó gazdasági társaság, kivéve a 2004. évi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XXXIV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törvény szerinti kis- vagy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mikrovállalkozás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hu-HU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Mikrovállalkozás</a:t>
            </a:r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az olyan vállalkozás, amelynek összes </a:t>
            </a:r>
            <a:r>
              <a:rPr lang="hu-HU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foglalkoztatotti</a:t>
            </a:r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létszáma 10 főnél kevesebb és éves nettó árbevétele vagy mérlegfőösszege legfeljebb 2 millió eurónak megfelelő forint összeg. Kisvállalkozás az olyan vállalkozás, amelynek összes </a:t>
            </a:r>
            <a:r>
              <a:rPr lang="hu-HU" sz="1200" b="0" i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foglalkoztatotti</a:t>
            </a:r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létszáma 50 főnél kevesebb és éves nettó árbevétele vagy mérlegfőösszege legfeljebb 10 millió eurónak megfelelő forint összeg.)</a:t>
            </a:r>
          </a:p>
          <a:p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Rehabilitációs hozzájárulás</a:t>
            </a:r>
          </a:p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munkaadó a megváltozott munkaképességű személyek foglalkozási rehabilitációjának elősegítése érdekében rehabilitációs hozzájárulás fizetésére köteles, ha az általa foglalkoztatottak létszáma a </a:t>
            </a:r>
            <a:r>
              <a:rPr lang="hu-H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 főt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meghaladja, és az általa foglalkoztatott megváltozott munkaképességű személyek száma nem éri el a létszám 5 százalékát (a továbbiakban: kötelező foglalkoztatási szint).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35</a:t>
            </a:fld>
            <a:endParaRPr lang="hu-H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36</a:t>
            </a:fld>
            <a:endParaRPr lang="hu-H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37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(2) Nem lehet egyéni vállalkozó: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aki korlátozottan cselekvőképes vagy cselekvőképtelen,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akit a közélet tisztasága elleni [a büntető törvénykönyvről szóló 1978. évi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törvény (a továbbiakban: Btk.)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XV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Fejezet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VII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cím] a nemzetközi közélet tisztasága elleni (Btk.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XV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Fejezet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VIII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cím), gazdasági (Btk.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XVII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Fejezet), vagyon elleni (Btk. </a:t>
            </a:r>
            <a:r>
              <a:rPr lang="hu-H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XVIII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Fejezet) bűncselekmény miatt jogerősen végrehajtandó szabadságvesztésre ítéltek, amíg az elítéléséhez fűződő hátrányos jogkövetkezmények alól nem mentesül,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akit szándékos bűncselekmény miatt jogerősen egy évet meghaladó, végrehajtandó szabadságvesztére ítéltek, amíg az elítéléséhez fűződő hátrányos jogkövetkezmények alól nem mentesül,</a:t>
            </a:r>
          </a:p>
          <a:p>
            <a:r>
              <a:rPr lang="hu-HU" sz="12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d)</a:t>
            </a:r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aki egyéni cég tagja vagy gazdasági társaság korlátlanul felelős tagja.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(3) Ha az egyéni vállalkozói tevékenység folytatására való jogosultság egyéni cég alapítása miatt szűnik meg, a jogosultság megszűnéséig az egyéni vállalkozóként vállalt kötelezettségeiért a természetes személy és az egyéni cég korlátlanul és egyetemlegesen felel.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53A66-B6A5-49C0-A87D-6590CA8BD79A}" type="slidenum">
              <a:rPr lang="hu-HU" smtClean="0"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2EBA04-00E6-4005-B8B8-C0427BDED518}" type="datetimeFigureOut">
              <a:rPr lang="hu-HU" smtClean="0"/>
              <a:t>2012.04.16.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499DD92-EF2F-45E5-9EA1-CE31187D8FDB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2030" y="1384176"/>
            <a:ext cx="8229600" cy="1828800"/>
          </a:xfrm>
        </p:spPr>
        <p:txBody>
          <a:bodyPr/>
          <a:lstStyle/>
          <a:p>
            <a:r>
              <a:rPr lang="hu-HU" dirty="0" smtClean="0"/>
              <a:t>Műszaki gazdasági elemzés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Szent István Egyetem</a:t>
            </a:r>
          </a:p>
          <a:p>
            <a:r>
              <a:rPr lang="hu-HU" dirty="0" smtClean="0"/>
              <a:t>Ybl Miklós Építéstudományi Kar</a:t>
            </a:r>
          </a:p>
          <a:p>
            <a:r>
              <a:rPr lang="hu-HU" dirty="0" smtClean="0"/>
              <a:t>Szakmérnöki képzés</a:t>
            </a:r>
          </a:p>
          <a:p>
            <a:endParaRPr lang="hu-HU" dirty="0" smtClean="0"/>
          </a:p>
          <a:p>
            <a:r>
              <a:rPr lang="hu-HU" dirty="0" smtClean="0"/>
              <a:t>2012. április 19. – május 10. – május 24.</a:t>
            </a:r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539552" y="332656"/>
            <a:ext cx="73448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200" dirty="0" smtClean="0">
                <a:solidFill>
                  <a:schemeClr val="bg1"/>
                </a:solidFill>
              </a:rPr>
              <a:t>Weisz Zalán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építőmérnök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Gazdasági társaságok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Természetes és jogi személyek alapíthatják</a:t>
            </a:r>
          </a:p>
          <a:p>
            <a:r>
              <a:rPr lang="hu-HU" dirty="0" smtClean="0"/>
              <a:t>Alapításhoz min. két tag kell, kivéve kft. és rt.</a:t>
            </a:r>
          </a:p>
          <a:p>
            <a:r>
              <a:rPr lang="hu-HU" dirty="0" smtClean="0"/>
              <a:t>Akár </a:t>
            </a:r>
            <a:r>
              <a:rPr lang="hu-HU" dirty="0" smtClean="0"/>
              <a:t>jogi személy, </a:t>
            </a:r>
            <a:r>
              <a:rPr lang="hu-HU" dirty="0" smtClean="0"/>
              <a:t>akár nem, jogképes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cégneve alatt jogokat szerezhet és kötelezettségeket vállalhat, így különösen tulajdont szerezhet, </a:t>
            </a:r>
            <a:r>
              <a:rPr lang="hu-HU" dirty="0" smtClean="0"/>
              <a:t>szerződést </a:t>
            </a:r>
            <a:r>
              <a:rPr lang="hu-HU" dirty="0" smtClean="0"/>
              <a:t>köthet, pert indíthat és </a:t>
            </a:r>
            <a:r>
              <a:rPr lang="hu-HU" dirty="0" smtClean="0"/>
              <a:t>perelhető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Nonprofit gazdasági társaság:</a:t>
            </a:r>
          </a:p>
          <a:p>
            <a:pPr lvl="1">
              <a:buClr>
                <a:prstClr val="white">
                  <a:shade val="95000"/>
                </a:prstClr>
              </a:buClr>
            </a:pPr>
            <a:r>
              <a:rPr lang="hu-HU" dirty="0" smtClean="0"/>
              <a:t>nem jövedelemszerzésre irányuló közös gazdasági tevékenység </a:t>
            </a:r>
            <a:r>
              <a:rPr lang="hu-HU" dirty="0" smtClean="0"/>
              <a:t>folytatása</a:t>
            </a:r>
            <a:endParaRPr lang="hu-HU" dirty="0" smtClean="0">
              <a:solidFill>
                <a:prstClr val="white"/>
              </a:solidFill>
            </a:endParaRP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Nyilvántartó hatóság: Cégbíróság</a:t>
            </a:r>
            <a:endParaRPr lang="hu-HU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Gazdasági társaságok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Tagokra vonatkozó korlátozások:</a:t>
            </a:r>
          </a:p>
          <a:p>
            <a:pPr lvl="1"/>
            <a:r>
              <a:rPr lang="hu-HU" dirty="0" smtClean="0"/>
              <a:t>Természetes személy egyidejűleg csak egy gazdasági társaságban lehet korlátlanul felelős </a:t>
            </a:r>
            <a:r>
              <a:rPr lang="hu-HU" dirty="0" smtClean="0"/>
              <a:t>tag</a:t>
            </a:r>
          </a:p>
          <a:p>
            <a:pPr lvl="1"/>
            <a:r>
              <a:rPr lang="hu-HU" dirty="0" smtClean="0"/>
              <a:t>Kiskorú nem lehet korlátlanul felelős tag</a:t>
            </a:r>
          </a:p>
          <a:p>
            <a:pPr lvl="1"/>
            <a:r>
              <a:rPr lang="hu-HU" dirty="0" smtClean="0"/>
              <a:t>Kkt. és Bt. nem </a:t>
            </a:r>
            <a:r>
              <a:rPr lang="hu-HU" dirty="0" smtClean="0"/>
              <a:t>lehet gazdasági társaság korlátlanul felelős </a:t>
            </a:r>
            <a:r>
              <a:rPr lang="hu-HU" dirty="0" smtClean="0"/>
              <a:t>tagja</a:t>
            </a:r>
            <a:endParaRPr lang="hu-HU" dirty="0" smtClean="0"/>
          </a:p>
          <a:p>
            <a:r>
              <a:rPr lang="hu-HU" dirty="0" smtClean="0"/>
              <a:t>Egyszemélyes gazdasági társaságok: kft., rt.</a:t>
            </a:r>
          </a:p>
          <a:p>
            <a:r>
              <a:rPr lang="hu-HU" dirty="0" smtClean="0"/>
              <a:t>Vagyoni hozzájárulás:</a:t>
            </a:r>
          </a:p>
          <a:p>
            <a:pPr lvl="1"/>
            <a:r>
              <a:rPr lang="hu-HU" dirty="0" smtClean="0"/>
              <a:t>Pénzbeli</a:t>
            </a:r>
          </a:p>
          <a:p>
            <a:pPr lvl="1"/>
            <a:r>
              <a:rPr lang="hu-HU" dirty="0" smtClean="0"/>
              <a:t>Nem pénzbeli (apport)</a:t>
            </a:r>
          </a:p>
          <a:p>
            <a:r>
              <a:rPr lang="hu-HU" dirty="0" smtClean="0"/>
              <a:t>Felügyelő bizottság (</a:t>
            </a:r>
            <a:r>
              <a:rPr lang="hu-HU" dirty="0" err="1" smtClean="0"/>
              <a:t>fb</a:t>
            </a:r>
            <a:r>
              <a:rPr lang="hu-HU" dirty="0" smtClean="0"/>
              <a:t>):</a:t>
            </a:r>
          </a:p>
          <a:p>
            <a:pPr lvl="1"/>
            <a:r>
              <a:rPr lang="hu-HU" dirty="0" smtClean="0"/>
              <a:t>Lehetőség</a:t>
            </a:r>
          </a:p>
          <a:p>
            <a:pPr lvl="1"/>
            <a:r>
              <a:rPr lang="hu-HU" dirty="0" smtClean="0"/>
              <a:t>Törvényi kötelezettség (Gt</a:t>
            </a:r>
            <a:r>
              <a:rPr lang="hu-HU" dirty="0" smtClean="0"/>
              <a:t>.)</a:t>
            </a:r>
            <a:endParaRPr lang="hu-H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Gazdasági társaságok </a:t>
            </a:r>
            <a:r>
              <a:rPr lang="hu-HU" dirty="0" err="1" smtClean="0"/>
              <a:t>III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Könyvvizsgáló:</a:t>
            </a:r>
          </a:p>
          <a:p>
            <a:pPr lvl="1"/>
            <a:r>
              <a:rPr lang="hu-HU" dirty="0" smtClean="0"/>
              <a:t>Lehetőség</a:t>
            </a:r>
          </a:p>
          <a:p>
            <a:pPr lvl="1"/>
            <a:r>
              <a:rPr lang="hu-HU" dirty="0" smtClean="0"/>
              <a:t>Törvényi kötelezettség </a:t>
            </a:r>
            <a:r>
              <a:rPr lang="hu-HU" dirty="0" smtClean="0"/>
              <a:t>(számviteli törvény)</a:t>
            </a:r>
          </a:p>
          <a:p>
            <a:r>
              <a:rPr lang="hu-HU" dirty="0" smtClean="0"/>
              <a:t>Megszűnés:</a:t>
            </a:r>
          </a:p>
          <a:p>
            <a:pPr lvl="1"/>
            <a:r>
              <a:rPr lang="hu-HU" dirty="0" smtClean="0"/>
              <a:t>Jogutód nélkül</a:t>
            </a:r>
          </a:p>
          <a:p>
            <a:pPr lvl="1"/>
            <a:r>
              <a:rPr lang="hu-HU" dirty="0" smtClean="0"/>
              <a:t>Jogutódlással (átalakulás):</a:t>
            </a:r>
          </a:p>
          <a:p>
            <a:pPr lvl="2"/>
            <a:r>
              <a:rPr lang="hu-HU" dirty="0" smtClean="0"/>
              <a:t>Egyesülés:</a:t>
            </a:r>
          </a:p>
          <a:p>
            <a:pPr lvl="3"/>
            <a:r>
              <a:rPr lang="hu-HU" dirty="0" smtClean="0"/>
              <a:t>Összeolvadás</a:t>
            </a:r>
          </a:p>
          <a:p>
            <a:pPr lvl="3"/>
            <a:r>
              <a:rPr lang="hu-HU" dirty="0" smtClean="0"/>
              <a:t>Beolvadás</a:t>
            </a:r>
          </a:p>
          <a:p>
            <a:pPr lvl="2"/>
            <a:r>
              <a:rPr lang="hu-HU" dirty="0" smtClean="0"/>
              <a:t>Szétválás:</a:t>
            </a:r>
          </a:p>
          <a:p>
            <a:pPr lvl="3"/>
            <a:r>
              <a:rPr lang="hu-HU" dirty="0" smtClean="0"/>
              <a:t>Kiválás</a:t>
            </a:r>
          </a:p>
          <a:p>
            <a:pPr lvl="3"/>
            <a:r>
              <a:rPr lang="hu-HU" dirty="0" smtClean="0"/>
              <a:t>Különválás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hu-HU" dirty="0" smtClean="0"/>
              <a:t>2006. </a:t>
            </a:r>
            <a:r>
              <a:rPr lang="hu-HU" dirty="0" smtClean="0"/>
              <a:t>évi </a:t>
            </a:r>
            <a:r>
              <a:rPr lang="hu-HU" dirty="0" err="1" smtClean="0"/>
              <a:t>IV</a:t>
            </a:r>
            <a:r>
              <a:rPr lang="hu-HU" dirty="0" smtClean="0"/>
              <a:t>. </a:t>
            </a:r>
            <a:r>
              <a:rPr lang="hu-HU" dirty="0" smtClean="0"/>
              <a:t>törvény </a:t>
            </a:r>
            <a:r>
              <a:rPr lang="hu-HU" dirty="0" smtClean="0"/>
              <a:t>a gazdasági társaságokról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Közkereseti társaság (Kkt.)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tagok korlátlan </a:t>
            </a:r>
            <a:r>
              <a:rPr lang="hu-HU" dirty="0" smtClean="0"/>
              <a:t>és egyetemleges felelősségük mellett üzletszerű közös gazdasági tevékenységet folytatnak</a:t>
            </a:r>
            <a:endParaRPr lang="hu-HU" dirty="0" smtClean="0"/>
          </a:p>
          <a:p>
            <a:r>
              <a:rPr lang="hu-HU" dirty="0" smtClean="0"/>
              <a:t>Alapítás: társasági szerződés megkötésével</a:t>
            </a:r>
          </a:p>
          <a:p>
            <a:r>
              <a:rPr lang="hu-HU" dirty="0" smtClean="0"/>
              <a:t>Nyereség és veszteség felosztása a vagyoni hozzájárulás arányában (kizárni nem lehet)</a:t>
            </a:r>
          </a:p>
          <a:p>
            <a:r>
              <a:rPr lang="hu-HU" dirty="0" smtClean="0"/>
              <a:t>Legfőbb szerv: a tagok gyűlés</a:t>
            </a:r>
          </a:p>
          <a:p>
            <a:r>
              <a:rPr lang="hu-HU" dirty="0" smtClean="0"/>
              <a:t>Szavazati jog:</a:t>
            </a:r>
          </a:p>
          <a:p>
            <a:pPr lvl="1"/>
            <a:r>
              <a:rPr lang="hu-HU" dirty="0" smtClean="0"/>
              <a:t>Minden tagnak azonos szavazati joga van</a:t>
            </a:r>
          </a:p>
          <a:p>
            <a:pPr lvl="1"/>
            <a:r>
              <a:rPr lang="hu-HU" dirty="0" smtClean="0"/>
              <a:t>Vagy nem (társasági szerződés)</a:t>
            </a:r>
          </a:p>
          <a:p>
            <a:r>
              <a:rPr lang="hu-HU" dirty="0" smtClean="0"/>
              <a:t>Ügyvezetés: üzletvezetésre jogosult tag(ok) (vezető tisztségviselők)</a:t>
            </a:r>
          </a:p>
          <a:p>
            <a:r>
              <a:rPr lang="hu-HU" dirty="0" smtClean="0"/>
              <a:t>Kilépő taggal el kell számolni</a:t>
            </a:r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Betéti társaság (Bt.)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A tagok </a:t>
            </a:r>
            <a:r>
              <a:rPr lang="hu-HU" dirty="0" smtClean="0"/>
              <a:t>üzletszerű, közös gazdasági tevékenység folytatására vállalnak </a:t>
            </a:r>
            <a:r>
              <a:rPr lang="hu-HU" dirty="0" smtClean="0"/>
              <a:t>kötelezettséget a felelősség megosztásával:</a:t>
            </a:r>
          </a:p>
          <a:p>
            <a:pPr lvl="1"/>
            <a:r>
              <a:rPr lang="hu-HU" dirty="0" smtClean="0"/>
              <a:t>Beltag: korlátlan és egyetemleges</a:t>
            </a:r>
          </a:p>
          <a:p>
            <a:pPr lvl="1"/>
            <a:r>
              <a:rPr lang="hu-HU" dirty="0" smtClean="0"/>
              <a:t>Kültag: csak a vagyoni betétjével felel</a:t>
            </a:r>
          </a:p>
          <a:p>
            <a:r>
              <a:rPr lang="hu-HU" dirty="0" smtClean="0"/>
              <a:t>Minden másban, mint a </a:t>
            </a:r>
            <a:r>
              <a:rPr lang="hu-HU" dirty="0" err="1" smtClean="0"/>
              <a:t>kkt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Alapítás</a:t>
            </a:r>
            <a:r>
              <a:rPr lang="hu-HU" dirty="0" smtClean="0"/>
              <a:t>: társasági szerződés </a:t>
            </a:r>
            <a:r>
              <a:rPr lang="hu-HU" dirty="0" smtClean="0"/>
              <a:t>megkötésével</a:t>
            </a:r>
          </a:p>
          <a:p>
            <a:r>
              <a:rPr lang="hu-HU" dirty="0" smtClean="0"/>
              <a:t>Nyereség és veszteség felosztása a vagyoni hozzájárulás arányában (kizárni nem lehet)</a:t>
            </a:r>
          </a:p>
          <a:p>
            <a:r>
              <a:rPr lang="hu-HU" dirty="0" smtClean="0"/>
              <a:t>Legfőbb szerv: a tagok gyűlés</a:t>
            </a:r>
          </a:p>
          <a:p>
            <a:r>
              <a:rPr lang="hu-HU" dirty="0" smtClean="0"/>
              <a:t>Szavazati jog:</a:t>
            </a:r>
          </a:p>
          <a:p>
            <a:pPr lvl="1"/>
            <a:r>
              <a:rPr lang="hu-HU" dirty="0" smtClean="0"/>
              <a:t>Minden tagnak azonos szavazati joga van</a:t>
            </a:r>
          </a:p>
          <a:p>
            <a:pPr lvl="1"/>
            <a:r>
              <a:rPr lang="hu-HU" dirty="0" smtClean="0"/>
              <a:t>Vagy nem (társasági szerződés)</a:t>
            </a:r>
          </a:p>
          <a:p>
            <a:r>
              <a:rPr lang="hu-HU" dirty="0" smtClean="0"/>
              <a:t>Ügyvezetés: üzletvezetésre jogosult tag(ok) (vezető tisztségviselők</a:t>
            </a:r>
            <a:r>
              <a:rPr lang="hu-HU" dirty="0" smtClean="0"/>
              <a:t>)</a:t>
            </a:r>
          </a:p>
          <a:p>
            <a:r>
              <a:rPr lang="hu-HU" dirty="0" smtClean="0"/>
              <a:t>Kilépő taggal el kell számolni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Korlátolt felelősségű társaság (Kft.)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60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dirty="0" smtClean="0"/>
              <a:t>Előre </a:t>
            </a:r>
            <a:r>
              <a:rPr lang="hu-HU" dirty="0" smtClean="0"/>
              <a:t>meghatározott összegű törzsbetétekből álló törzstőkével (jegyzett tőkével) </a:t>
            </a:r>
            <a:r>
              <a:rPr lang="hu-HU" dirty="0" smtClean="0"/>
              <a:t>alakul</a:t>
            </a:r>
          </a:p>
          <a:p>
            <a:r>
              <a:rPr lang="hu-HU" dirty="0" smtClean="0"/>
              <a:t>A </a:t>
            </a:r>
            <a:r>
              <a:rPr lang="hu-HU" dirty="0" smtClean="0"/>
              <a:t>tagok </a:t>
            </a:r>
            <a:r>
              <a:rPr lang="hu-HU" dirty="0" smtClean="0"/>
              <a:t>felelőssége korlátozott:</a:t>
            </a:r>
            <a:endParaRPr lang="hu-HU" dirty="0" smtClean="0"/>
          </a:p>
          <a:p>
            <a:pPr lvl="1"/>
            <a:r>
              <a:rPr lang="hu-HU" dirty="0" smtClean="0"/>
              <a:t>Törzsbetét szolgáltatása</a:t>
            </a:r>
            <a:endParaRPr lang="hu-HU" dirty="0" smtClean="0"/>
          </a:p>
          <a:p>
            <a:pPr lvl="1"/>
            <a:r>
              <a:rPr lang="hu-HU" dirty="0" smtClean="0"/>
              <a:t>Pótbefizetés (társasági szerződés)</a:t>
            </a:r>
            <a:endParaRPr lang="hu-HU" dirty="0" smtClean="0"/>
          </a:p>
          <a:p>
            <a:r>
              <a:rPr lang="hu-HU" dirty="0" smtClean="0"/>
              <a:t>Tilos a tagokat nyilvános felhívás útján gyűjteni</a:t>
            </a:r>
            <a:r>
              <a:rPr lang="hu-HU" dirty="0" smtClean="0"/>
              <a:t>.</a:t>
            </a:r>
          </a:p>
          <a:p>
            <a:r>
              <a:rPr lang="hu-HU" dirty="0" smtClean="0"/>
              <a:t>Alapítás</a:t>
            </a:r>
            <a:r>
              <a:rPr lang="hu-HU" dirty="0" smtClean="0"/>
              <a:t>: társasági szerződés </a:t>
            </a:r>
            <a:r>
              <a:rPr lang="hu-HU" dirty="0" smtClean="0"/>
              <a:t>megkötésével (egyszemélyes kft.: alapító okirat elfogadásával)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Korlátolt felelősségű társaság (Kft.)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60"/>
          </a:xfrm>
        </p:spPr>
        <p:txBody>
          <a:bodyPr>
            <a:normAutofit lnSpcReduction="10000"/>
          </a:bodyPr>
          <a:lstStyle/>
          <a:p>
            <a:endParaRPr lang="hu-HU" dirty="0" smtClean="0"/>
          </a:p>
          <a:p>
            <a:r>
              <a:rPr lang="hu-HU" dirty="0" smtClean="0"/>
              <a:t>Törzstőke: min. 500 000,- Ft</a:t>
            </a:r>
          </a:p>
          <a:p>
            <a:r>
              <a:rPr lang="hu-HU" dirty="0" smtClean="0"/>
              <a:t>Törzsbetét: min. 100 000,- Ft (osztható tízezerrel)</a:t>
            </a:r>
          </a:p>
          <a:p>
            <a:r>
              <a:rPr lang="hu-HU" dirty="0" smtClean="0"/>
              <a:t>A bejegyzést követően az </a:t>
            </a:r>
            <a:r>
              <a:rPr lang="hu-HU" b="1" dirty="0" smtClean="0"/>
              <a:t>üzletrész</a:t>
            </a:r>
            <a:r>
              <a:rPr lang="hu-HU" dirty="0" smtClean="0"/>
              <a:t> testesíti meg:</a:t>
            </a:r>
          </a:p>
          <a:p>
            <a:pPr lvl="1"/>
            <a:r>
              <a:rPr lang="hu-HU" dirty="0" smtClean="0"/>
              <a:t>a tagok jogait és</a:t>
            </a:r>
          </a:p>
          <a:p>
            <a:pPr lvl="1"/>
            <a:r>
              <a:rPr lang="hu-HU" dirty="0" smtClean="0"/>
              <a:t>a társaság vagyonából őket megillető hányadot.</a:t>
            </a:r>
          </a:p>
          <a:p>
            <a:pPr lvl="1"/>
            <a:r>
              <a:rPr lang="hu-HU" dirty="0" smtClean="0"/>
              <a:t>Átruházható</a:t>
            </a:r>
          </a:p>
          <a:p>
            <a:r>
              <a:rPr lang="hu-HU" dirty="0" smtClean="0"/>
              <a:t>Legfőbb szerv: a </a:t>
            </a:r>
            <a:r>
              <a:rPr lang="hu-HU" dirty="0" smtClean="0"/>
              <a:t>taggyűlés</a:t>
            </a:r>
            <a:endParaRPr lang="hu-HU" dirty="0" smtClean="0"/>
          </a:p>
          <a:p>
            <a:r>
              <a:rPr lang="hu-HU" dirty="0" smtClean="0"/>
              <a:t>Ügyvezetés: </a:t>
            </a:r>
            <a:r>
              <a:rPr lang="hu-HU" dirty="0" smtClean="0"/>
              <a:t>ügyvezető(k)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Részvénytársaság (Rt.)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Előre </a:t>
            </a:r>
            <a:r>
              <a:rPr lang="hu-HU" dirty="0" smtClean="0"/>
              <a:t>meghatározott számú és névértékű részvényekből álló alaptőkével (jegyzett tőkével) </a:t>
            </a:r>
            <a:r>
              <a:rPr lang="hu-HU" dirty="0" smtClean="0"/>
              <a:t>alakul</a:t>
            </a:r>
          </a:p>
          <a:p>
            <a:r>
              <a:rPr lang="hu-HU" dirty="0" smtClean="0"/>
              <a:t>A tag (részvényes) felelőssége korlátozott:</a:t>
            </a:r>
          </a:p>
          <a:p>
            <a:pPr lvl="1"/>
            <a:r>
              <a:rPr lang="hu-HU" dirty="0" smtClean="0"/>
              <a:t>A részvény névértékének vagy</a:t>
            </a:r>
          </a:p>
          <a:p>
            <a:pPr lvl="1"/>
            <a:r>
              <a:rPr lang="hu-HU" dirty="0" smtClean="0"/>
              <a:t>Kibocsátási értékének szolgáltatása.</a:t>
            </a:r>
          </a:p>
          <a:p>
            <a:r>
              <a:rPr lang="hu-HU" dirty="0" smtClean="0"/>
              <a:t>Alapítás</a:t>
            </a:r>
            <a:r>
              <a:rPr lang="hu-HU" dirty="0" smtClean="0"/>
              <a:t>: </a:t>
            </a:r>
            <a:r>
              <a:rPr lang="hu-HU" dirty="0" smtClean="0"/>
              <a:t>alapszabály elfogadásával (egyszemélyes rt.: alapító okirat elfogadásával):</a:t>
            </a:r>
          </a:p>
          <a:p>
            <a:pPr lvl="1"/>
            <a:r>
              <a:rPr lang="hu-HU" dirty="0" smtClean="0"/>
              <a:t>zárt körben</a:t>
            </a:r>
          </a:p>
          <a:p>
            <a:pPr lvl="1"/>
            <a:r>
              <a:rPr lang="hu-HU" dirty="0" smtClean="0"/>
              <a:t>vagy nyilvánosan</a:t>
            </a:r>
          </a:p>
          <a:p>
            <a:r>
              <a:rPr lang="hu-HU" dirty="0" smtClean="0"/>
              <a:t>Működési forma:</a:t>
            </a:r>
          </a:p>
          <a:p>
            <a:pPr lvl="1"/>
            <a:r>
              <a:rPr lang="hu-HU" dirty="0" smtClean="0"/>
              <a:t>zártkörű (</a:t>
            </a:r>
            <a:r>
              <a:rPr lang="hu-HU" dirty="0" err="1" smtClean="0"/>
              <a:t>zrt</a:t>
            </a:r>
            <a:r>
              <a:rPr lang="hu-HU" dirty="0" smtClean="0"/>
              <a:t>.)</a:t>
            </a:r>
          </a:p>
          <a:p>
            <a:pPr lvl="1"/>
            <a:r>
              <a:rPr lang="hu-HU" dirty="0" smtClean="0"/>
              <a:t>nyilvános (</a:t>
            </a:r>
            <a:r>
              <a:rPr lang="hu-HU" dirty="0" err="1" smtClean="0"/>
              <a:t>nyrt</a:t>
            </a:r>
            <a:r>
              <a:rPr lang="hu-HU" dirty="0" smtClean="0"/>
              <a:t>.)</a:t>
            </a:r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Részvénytársaság (Rt.)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Részvény:</a:t>
            </a:r>
          </a:p>
          <a:p>
            <a:pPr lvl="1"/>
            <a:r>
              <a:rPr lang="hu-HU" dirty="0" smtClean="0"/>
              <a:t>tagsági jogokat megtestesítő, névre szóló, névértékkel rendelkező forgalomképes </a:t>
            </a:r>
            <a:r>
              <a:rPr lang="hu-HU" dirty="0" smtClean="0"/>
              <a:t>értékpapír</a:t>
            </a:r>
          </a:p>
          <a:p>
            <a:pPr lvl="1"/>
            <a:r>
              <a:rPr lang="hu-HU" dirty="0" smtClean="0"/>
              <a:t>Szabadon átruházható (ha tv. nem tiltja)</a:t>
            </a:r>
          </a:p>
          <a:p>
            <a:pPr lvl="1"/>
            <a:r>
              <a:rPr lang="hu-HU" dirty="0" smtClean="0"/>
              <a:t>Előállítás:</a:t>
            </a:r>
          </a:p>
          <a:p>
            <a:pPr lvl="2"/>
            <a:r>
              <a:rPr lang="hu-HU" dirty="0" smtClean="0"/>
              <a:t>Nyomdai úton</a:t>
            </a:r>
          </a:p>
          <a:p>
            <a:pPr lvl="2"/>
            <a:r>
              <a:rPr lang="hu-HU" dirty="0" err="1" smtClean="0"/>
              <a:t>Dematerizált</a:t>
            </a:r>
            <a:r>
              <a:rPr lang="hu-HU" dirty="0" smtClean="0"/>
              <a:t> (elektronikus úton)</a:t>
            </a:r>
          </a:p>
          <a:p>
            <a:pPr lvl="1">
              <a:buClr>
                <a:prstClr val="white"/>
              </a:buClr>
            </a:pPr>
            <a:r>
              <a:rPr lang="hu-HU" sz="2600" dirty="0" smtClean="0">
                <a:solidFill>
                  <a:prstClr val="white"/>
                </a:solidFill>
              </a:rPr>
              <a:t>Fajtái:</a:t>
            </a:r>
          </a:p>
          <a:p>
            <a:pPr lvl="2">
              <a:buClr>
                <a:prstClr val="white"/>
              </a:buClr>
            </a:pPr>
            <a:r>
              <a:rPr lang="hu-HU" dirty="0" smtClean="0">
                <a:solidFill>
                  <a:prstClr val="white"/>
                </a:solidFill>
              </a:rPr>
              <a:t>Törzsrészvény (az rt. alaptőkéjének több mint fele)</a:t>
            </a:r>
          </a:p>
          <a:p>
            <a:pPr lvl="2">
              <a:buClr>
                <a:prstClr val="white"/>
              </a:buClr>
            </a:pPr>
            <a:r>
              <a:rPr lang="hu-HU" dirty="0" smtClean="0">
                <a:solidFill>
                  <a:prstClr val="white"/>
                </a:solidFill>
              </a:rPr>
              <a:t>Elsőbbségi részvény  (részvényosztályok → részvénysorozatok)</a:t>
            </a:r>
          </a:p>
          <a:p>
            <a:pPr lvl="2">
              <a:buClr>
                <a:prstClr val="white"/>
              </a:buClr>
            </a:pPr>
            <a:r>
              <a:rPr lang="hu-HU" dirty="0" smtClean="0">
                <a:solidFill>
                  <a:prstClr val="white"/>
                </a:solidFill>
              </a:rPr>
              <a:t>Dolgozói részvény (ingyenesen vagy kedvezményes áron)</a:t>
            </a:r>
          </a:p>
          <a:p>
            <a:pPr lvl="2">
              <a:buClr>
                <a:prstClr val="white"/>
              </a:buClr>
            </a:pPr>
            <a:r>
              <a:rPr lang="hu-HU" dirty="0" smtClean="0">
                <a:solidFill>
                  <a:prstClr val="white"/>
                </a:solidFill>
              </a:rPr>
              <a:t>Kamatozó részvény</a:t>
            </a:r>
          </a:p>
          <a:p>
            <a:pPr lvl="2">
              <a:buClr>
                <a:prstClr val="white"/>
              </a:buClr>
            </a:pPr>
            <a:r>
              <a:rPr lang="hu-HU" dirty="0" smtClean="0">
                <a:solidFill>
                  <a:prstClr val="white"/>
                </a:solidFill>
              </a:rPr>
              <a:t>Visszaváltható részvény (rt. vételi joga v. részvényes eladási joga)</a:t>
            </a:r>
          </a:p>
          <a:p>
            <a:pPr lvl="1">
              <a:buClr>
                <a:prstClr val="white"/>
              </a:buClr>
            </a:pPr>
            <a:r>
              <a:rPr lang="hu-HU" sz="2700" dirty="0" smtClean="0">
                <a:solidFill>
                  <a:prstClr val="white"/>
                </a:solidFill>
              </a:rPr>
              <a:t>Részvénykönyv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Részvénytársaság (Rt.) </a:t>
            </a:r>
            <a:r>
              <a:rPr lang="hu-HU" dirty="0" err="1" smtClean="0"/>
              <a:t>III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Alaptőke: min. 5 millió Ft</a:t>
            </a:r>
          </a:p>
          <a:p>
            <a:r>
              <a:rPr lang="hu-HU" dirty="0" smtClean="0"/>
              <a:t>Legfőbb </a:t>
            </a:r>
            <a:r>
              <a:rPr lang="hu-HU" dirty="0" smtClean="0"/>
              <a:t>szerv: a </a:t>
            </a:r>
            <a:r>
              <a:rPr lang="hu-HU" dirty="0" smtClean="0"/>
              <a:t>közgyűlés</a:t>
            </a:r>
            <a:endParaRPr lang="hu-HU" dirty="0" smtClean="0"/>
          </a:p>
          <a:p>
            <a:r>
              <a:rPr lang="hu-HU" dirty="0" smtClean="0"/>
              <a:t>Ügyvezetés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Igazgatóság (3-11 fő)</a:t>
            </a:r>
          </a:p>
          <a:p>
            <a:pPr lvl="1"/>
            <a:r>
              <a:rPr lang="hu-HU" dirty="0" smtClean="0"/>
              <a:t>Vezérigazgató (csak </a:t>
            </a:r>
            <a:r>
              <a:rPr lang="hu-HU" dirty="0" err="1" smtClean="0"/>
              <a:t>zrt-nél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Igazgatóság és </a:t>
            </a:r>
            <a:r>
              <a:rPr lang="hu-HU" dirty="0" err="1" smtClean="0"/>
              <a:t>fb</a:t>
            </a:r>
            <a:r>
              <a:rPr lang="hu-HU" dirty="0" smtClean="0"/>
              <a:t> helyett igazgatótanács (</a:t>
            </a:r>
            <a:r>
              <a:rPr lang="hu-HU" dirty="0" err="1" smtClean="0"/>
              <a:t>nyrt-nél</a:t>
            </a:r>
            <a:r>
              <a:rPr lang="hu-HU" dirty="0" smtClean="0"/>
              <a:t>)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Bemutatkozás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Végzettségek:</a:t>
            </a:r>
          </a:p>
          <a:p>
            <a:pPr lvl="1"/>
            <a:r>
              <a:rPr lang="hu-HU" dirty="0" smtClean="0"/>
              <a:t>Angol nyelvtanár (József Attila Tudományegyetem, 1994)</a:t>
            </a:r>
          </a:p>
          <a:p>
            <a:pPr lvl="1"/>
            <a:r>
              <a:rPr lang="hu-HU" dirty="0" smtClean="0"/>
              <a:t>Közgazdász (Budapest Közgazdaságtudományi Egyetem, 1998)</a:t>
            </a:r>
          </a:p>
          <a:p>
            <a:pPr lvl="1"/>
            <a:r>
              <a:rPr lang="hu-HU" dirty="0" smtClean="0"/>
              <a:t>Szakközgazdász (Pénzügyi és Számviteli Főiskola, 1999)</a:t>
            </a:r>
          </a:p>
          <a:p>
            <a:pPr lvl="1"/>
            <a:r>
              <a:rPr lang="hu-HU" dirty="0" smtClean="0"/>
              <a:t>Építőmérnök (Eötvös József Főiskola, 2007</a:t>
            </a:r>
            <a:r>
              <a:rPr lang="hu-HU" dirty="0" smtClean="0"/>
              <a:t>)</a:t>
            </a:r>
          </a:p>
          <a:p>
            <a:r>
              <a:rPr lang="hu-HU" dirty="0" smtClean="0"/>
              <a:t>Munka:</a:t>
            </a:r>
          </a:p>
          <a:p>
            <a:pPr lvl="1"/>
            <a:r>
              <a:rPr lang="hu-HU" dirty="0" smtClean="0"/>
              <a:t>Kassák Lajos Gimnázium (angol nyelvtanítás, 1994-2000)</a:t>
            </a:r>
          </a:p>
          <a:p>
            <a:pPr lvl="1"/>
            <a:r>
              <a:rPr lang="hu-HU" dirty="0" err="1" smtClean="0"/>
              <a:t>Galion</a:t>
            </a:r>
            <a:r>
              <a:rPr lang="hu-HU" dirty="0" smtClean="0"/>
              <a:t> </a:t>
            </a:r>
            <a:r>
              <a:rPr lang="hu-HU" dirty="0" err="1" smtClean="0"/>
              <a:t>Middle</a:t>
            </a:r>
            <a:r>
              <a:rPr lang="hu-HU" dirty="0" smtClean="0"/>
              <a:t> </a:t>
            </a:r>
            <a:r>
              <a:rPr lang="hu-HU" dirty="0" err="1" smtClean="0"/>
              <a:t>School</a:t>
            </a:r>
            <a:r>
              <a:rPr lang="hu-HU" dirty="0" smtClean="0"/>
              <a:t> (angol nyelvtanítás, 1995-1996)</a:t>
            </a:r>
          </a:p>
          <a:p>
            <a:pPr lvl="1"/>
            <a:r>
              <a:rPr lang="hu-HU" dirty="0" err="1" smtClean="0"/>
              <a:t>Tutor</a:t>
            </a:r>
            <a:r>
              <a:rPr lang="hu-HU" dirty="0" smtClean="0"/>
              <a:t> ‘97 Bt. (</a:t>
            </a:r>
            <a:r>
              <a:rPr lang="hu-HU" dirty="0" smtClean="0"/>
              <a:t>angol nyelvtanítás, </a:t>
            </a:r>
            <a:r>
              <a:rPr lang="hu-HU" dirty="0" smtClean="0"/>
              <a:t>1997-2002)</a:t>
            </a:r>
          </a:p>
          <a:p>
            <a:pPr lvl="1"/>
            <a:r>
              <a:rPr lang="hu-HU" dirty="0" smtClean="0"/>
              <a:t>Compteur Kft. (szivattyúkereskedelem, 1992-)</a:t>
            </a:r>
          </a:p>
          <a:p>
            <a:pPr lvl="1"/>
            <a:r>
              <a:rPr lang="hu-HU" dirty="0" smtClean="0"/>
              <a:t>Magyar Vízbiztonság Kft. (vízbiztonsági tervek, 2008-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Egyesülés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hu-HU" dirty="0" smtClean="0"/>
              <a:t>Kooperációs társaság, amelynek célja:</a:t>
            </a:r>
          </a:p>
          <a:p>
            <a:pPr lvl="1"/>
            <a:r>
              <a:rPr lang="hu-HU" dirty="0" smtClean="0"/>
              <a:t>A tagok gazdálkodási eredményességének javítása</a:t>
            </a:r>
          </a:p>
          <a:p>
            <a:pPr lvl="1"/>
            <a:r>
              <a:rPr lang="hu-HU" dirty="0" smtClean="0"/>
              <a:t>Gazdasági tevékenységük összehangolása</a:t>
            </a:r>
          </a:p>
          <a:p>
            <a:pPr lvl="1"/>
            <a:r>
              <a:rPr lang="hu-HU" dirty="0" smtClean="0"/>
              <a:t>Szakmai érdekképviselet</a:t>
            </a:r>
          </a:p>
          <a:p>
            <a:r>
              <a:rPr lang="hu-HU" dirty="0" smtClean="0"/>
              <a:t>Saját nyereségre nem törekszik</a:t>
            </a:r>
          </a:p>
          <a:p>
            <a:r>
              <a:rPr lang="hu-HU" dirty="0" smtClean="0"/>
              <a:t>A tagok felelőssége korlátlan és egyetemleges</a:t>
            </a:r>
          </a:p>
          <a:p>
            <a:r>
              <a:rPr lang="hu-HU" dirty="0" smtClean="0"/>
              <a:t>Alapítás</a:t>
            </a:r>
            <a:r>
              <a:rPr lang="hu-HU" dirty="0" smtClean="0"/>
              <a:t>: társasági szerződés megkötésével</a:t>
            </a:r>
          </a:p>
          <a:p>
            <a:r>
              <a:rPr lang="hu-HU" dirty="0" smtClean="0"/>
              <a:t>Legfőbb szerv: a </a:t>
            </a:r>
            <a:r>
              <a:rPr lang="hu-HU" dirty="0" smtClean="0"/>
              <a:t>taggyűlés</a:t>
            </a:r>
            <a:endParaRPr lang="hu-HU" dirty="0" smtClean="0"/>
          </a:p>
          <a:p>
            <a:r>
              <a:rPr lang="hu-HU" dirty="0" smtClean="0"/>
              <a:t>Ügyvezetés: </a:t>
            </a:r>
            <a:r>
              <a:rPr lang="hu-HU" dirty="0" smtClean="0"/>
              <a:t>igazgató vagy igazgatóság</a:t>
            </a:r>
          </a:p>
          <a:p>
            <a:r>
              <a:rPr lang="hu-HU" dirty="0" smtClean="0"/>
              <a:t>Kilépő taggal el kell számolni</a:t>
            </a:r>
            <a:endParaRPr lang="hu-HU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Egyéb, a Gt. hatálya alá nem tartozó, jogi személyiséggel rendelkező  vállalkozási formák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Állami vállalat</a:t>
            </a:r>
          </a:p>
          <a:p>
            <a:r>
              <a:rPr lang="hu-HU" dirty="0" smtClean="0"/>
              <a:t>Tröszt:</a:t>
            </a:r>
          </a:p>
          <a:p>
            <a:pPr lvl="1"/>
            <a:r>
              <a:rPr lang="hu-HU" dirty="0" smtClean="0"/>
              <a:t>Olyan vállalatok együttese, amelyek egyazon alapító szerv felügyelete alá tartoznak</a:t>
            </a:r>
          </a:p>
          <a:p>
            <a:r>
              <a:rPr lang="hu-HU" dirty="0" smtClean="0"/>
              <a:t>Szövetkezet:</a:t>
            </a:r>
          </a:p>
          <a:p>
            <a:pPr lvl="1"/>
            <a:r>
              <a:rPr lang="hu-HU" dirty="0" smtClean="0"/>
              <a:t>a nyitott tagság és a változó tőke elvei szerint </a:t>
            </a:r>
            <a:r>
              <a:rPr lang="hu-HU" dirty="0" smtClean="0"/>
              <a:t>működik</a:t>
            </a:r>
          </a:p>
          <a:p>
            <a:r>
              <a:rPr lang="hu-HU" dirty="0" smtClean="0"/>
              <a:t>Közös vállalat:</a:t>
            </a:r>
          </a:p>
          <a:p>
            <a:pPr lvl="1"/>
            <a:r>
              <a:rPr lang="hu-HU" dirty="0" smtClean="0"/>
              <a:t>A tagok vagyonukkal a vagyoni hozzájárulásuk arányában felelnek</a:t>
            </a:r>
          </a:p>
          <a:p>
            <a:r>
              <a:rPr lang="hu-HU" dirty="0" smtClean="0"/>
              <a:t>Vállalat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Egyes jogi személyek (helyi önkormányzat, szövetkezetek országos érdekvédelmi szerve, egyesület) hozhatják létre</a:t>
            </a:r>
          </a:p>
          <a:p>
            <a:r>
              <a:rPr lang="hu-HU" dirty="0" smtClean="0"/>
              <a:t>Leányvállalat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Egyes gazdálkodó szervezetek, illetőleg gazdasági tevékenységet is folytató más jogi </a:t>
            </a:r>
            <a:r>
              <a:rPr lang="hu-HU" dirty="0" smtClean="0"/>
              <a:t>személyek </a:t>
            </a:r>
            <a:r>
              <a:rPr lang="hu-HU" dirty="0" smtClean="0"/>
              <a:t>hozhatják létre</a:t>
            </a:r>
          </a:p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Egyéb, vállalkozási tevékenységet is folytató szervezetek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Társasházak</a:t>
            </a:r>
          </a:p>
          <a:p>
            <a:r>
              <a:rPr lang="hu-HU" dirty="0" smtClean="0"/>
              <a:t>Egyesületek</a:t>
            </a:r>
          </a:p>
          <a:p>
            <a:r>
              <a:rPr lang="hu-HU" dirty="0" smtClean="0"/>
              <a:t>Sportklubok</a:t>
            </a:r>
          </a:p>
          <a:p>
            <a:r>
              <a:rPr lang="hu-HU" dirty="0" smtClean="0"/>
              <a:t>Alapítványok</a:t>
            </a:r>
          </a:p>
          <a:p>
            <a:r>
              <a:rPr lang="hu-HU" dirty="0" smtClean="0"/>
              <a:t>Iskolák</a:t>
            </a:r>
          </a:p>
          <a:p>
            <a:r>
              <a:rPr lang="hu-HU" dirty="0" smtClean="0"/>
              <a:t>Szövetségek</a:t>
            </a:r>
          </a:p>
          <a:p>
            <a:r>
              <a:rPr lang="hu-HU" dirty="0" smtClean="0"/>
              <a:t>Köztestületek</a:t>
            </a:r>
            <a:endParaRPr lang="hu-H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Víziközmű szolgáltatók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Kft-k, nonprofit kft-k:</a:t>
            </a:r>
          </a:p>
          <a:p>
            <a:pPr lvl="1"/>
            <a:r>
              <a:rPr lang="hu-HU" dirty="0" smtClean="0"/>
              <a:t>Városi vízművek:</a:t>
            </a:r>
          </a:p>
          <a:p>
            <a:pPr lvl="2"/>
            <a:r>
              <a:rPr lang="hu-HU" dirty="0" smtClean="0"/>
              <a:t>PAKSI VÍZMŰ KFT.</a:t>
            </a:r>
          </a:p>
          <a:p>
            <a:pPr lvl="2"/>
            <a:r>
              <a:rPr lang="hu-HU" dirty="0" smtClean="0"/>
              <a:t>Gyönki Vízmű Nonprofit Kft.</a:t>
            </a:r>
          </a:p>
          <a:p>
            <a:pPr lvl="1"/>
            <a:r>
              <a:rPr lang="hu-HU" dirty="0" smtClean="0"/>
              <a:t>Kistérségi vízművek</a:t>
            </a:r>
          </a:p>
          <a:p>
            <a:pPr lvl="2"/>
            <a:r>
              <a:rPr lang="hu-HU" dirty="0" smtClean="0"/>
              <a:t>Dombóvár és Környéke Víz- és Csatornamű Kft.</a:t>
            </a:r>
          </a:p>
          <a:p>
            <a:pPr lvl="2"/>
            <a:r>
              <a:rPr lang="hu-HU" dirty="0" smtClean="0"/>
              <a:t>„Völgység” Víz- és Csatornamű Szolgáltató Közhasznú Nonprofit Kft.</a:t>
            </a:r>
          </a:p>
          <a:p>
            <a:r>
              <a:rPr lang="hu-HU" dirty="0" err="1" smtClean="0"/>
              <a:t>Zrt-k</a:t>
            </a:r>
            <a:r>
              <a:rPr lang="hu-HU" dirty="0" smtClean="0"/>
              <a:t>:</a:t>
            </a:r>
            <a:endParaRPr lang="hu-HU" dirty="0" smtClean="0"/>
          </a:p>
          <a:p>
            <a:pPr lvl="1"/>
            <a:r>
              <a:rPr lang="hu-HU" dirty="0" smtClean="0"/>
              <a:t>Nagyvárosi </a:t>
            </a:r>
            <a:r>
              <a:rPr lang="hu-HU" dirty="0" smtClean="0"/>
              <a:t>vízművek:</a:t>
            </a:r>
          </a:p>
          <a:p>
            <a:pPr lvl="2"/>
            <a:r>
              <a:rPr lang="hu-HU" dirty="0" smtClean="0"/>
              <a:t>Fővárosi Vízművek Zrt.</a:t>
            </a:r>
            <a:endParaRPr lang="hu-HU" dirty="0" smtClean="0"/>
          </a:p>
          <a:p>
            <a:pPr lvl="1"/>
            <a:r>
              <a:rPr lang="hu-HU" dirty="0" smtClean="0"/>
              <a:t>Megyei </a:t>
            </a:r>
            <a:r>
              <a:rPr lang="hu-HU" dirty="0" smtClean="0"/>
              <a:t>vízművek:</a:t>
            </a:r>
          </a:p>
          <a:p>
            <a:pPr lvl="2"/>
            <a:r>
              <a:rPr lang="hu-HU" dirty="0" smtClean="0"/>
              <a:t>Békés Megyei Vízművek Zrt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Regionális </a:t>
            </a:r>
            <a:r>
              <a:rPr lang="hu-HU" dirty="0" smtClean="0"/>
              <a:t>vízművek:</a:t>
            </a:r>
          </a:p>
          <a:p>
            <a:pPr lvl="2"/>
            <a:r>
              <a:rPr lang="hu-HU" dirty="0" smtClean="0"/>
              <a:t>Dunamenti Regionális Vízmű Zrt</a:t>
            </a:r>
            <a:r>
              <a:rPr lang="hu-HU" dirty="0" smtClean="0"/>
              <a:t>.</a:t>
            </a:r>
          </a:p>
          <a:p>
            <a:pPr lvl="2">
              <a:buNone/>
            </a:pPr>
            <a:endParaRPr lang="hu-HU" dirty="0" smtClean="0"/>
          </a:p>
          <a:p>
            <a:pPr lvl="2">
              <a:buNone/>
            </a:pPr>
            <a:endParaRPr lang="hu-HU" dirty="0" smtClean="0"/>
          </a:p>
          <a:p>
            <a:pPr lvl="2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9552" y="3861048"/>
            <a:ext cx="8229600" cy="1828800"/>
          </a:xfrm>
        </p:spPr>
        <p:txBody>
          <a:bodyPr/>
          <a:lstStyle/>
          <a:p>
            <a:r>
              <a:rPr lang="hu-HU" dirty="0" smtClean="0"/>
              <a:t>Adók, járulékok, </a:t>
            </a:r>
            <a:r>
              <a:rPr lang="hu-HU" dirty="0" smtClean="0"/>
              <a:t>illetékek, díjak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620688"/>
            <a:ext cx="6400800" cy="3049630"/>
          </a:xfrm>
        </p:spPr>
        <p:txBody>
          <a:bodyPr>
            <a:noAutofit/>
          </a:bodyPr>
          <a:lstStyle/>
          <a:p>
            <a:r>
              <a:rPr lang="hu-HU" sz="9600" dirty="0" smtClean="0">
                <a:solidFill>
                  <a:srgbClr val="FF0000"/>
                </a:solidFill>
              </a:rPr>
              <a:t>És akkor most </a:t>
            </a:r>
            <a:r>
              <a:rPr lang="hu-HU" sz="9600" dirty="0" smtClean="0">
                <a:solidFill>
                  <a:srgbClr val="FF0000"/>
                </a:solidFill>
              </a:rPr>
              <a:t>más</a:t>
            </a:r>
            <a:endParaRPr lang="hu-HU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Az államnak pénzre van szüksége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ország védelméhez</a:t>
            </a:r>
          </a:p>
          <a:p>
            <a:r>
              <a:rPr lang="hu-HU" dirty="0" smtClean="0"/>
              <a:t>A nemzetgazdaság működtetéséhez</a:t>
            </a:r>
          </a:p>
          <a:p>
            <a:r>
              <a:rPr lang="hu-HU" dirty="0" smtClean="0"/>
              <a:t>Nemzetközi szerződések teljesítéséhez</a:t>
            </a:r>
          </a:p>
          <a:p>
            <a:r>
              <a:rPr lang="hu-HU" dirty="0" smtClean="0"/>
              <a:t>A nemzet anyagi és kulturális színvonalának növeléséhez (közoktatás, egészségügy)</a:t>
            </a:r>
          </a:p>
          <a:p>
            <a:r>
              <a:rPr lang="hu-HU" dirty="0" smtClean="0"/>
              <a:t>Nemzetgazdasági beruházásokhoz</a:t>
            </a:r>
          </a:p>
          <a:p>
            <a:r>
              <a:rPr lang="hu-HU" dirty="0" smtClean="0"/>
              <a:t>Makrogazdasági célok megvalósításához</a:t>
            </a:r>
          </a:p>
          <a:p>
            <a:r>
              <a:rPr lang="hu-HU" dirty="0" smtClean="0"/>
              <a:t>Települési ellátási különbsége kiegyenlítéséhez</a:t>
            </a:r>
          </a:p>
          <a:p>
            <a:r>
              <a:rPr lang="hu-HU" dirty="0" smtClean="0"/>
              <a:t>Államadósság törlesztéséhez</a:t>
            </a:r>
            <a:endParaRPr lang="hu-H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Állami bevételek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Végleges (vissza nem térülő) bevételek:</a:t>
            </a:r>
          </a:p>
          <a:p>
            <a:pPr lvl="1"/>
            <a:r>
              <a:rPr lang="hu-HU" dirty="0" smtClean="0"/>
              <a:t>Adók</a:t>
            </a:r>
          </a:p>
          <a:p>
            <a:pPr lvl="1"/>
            <a:r>
              <a:rPr lang="hu-HU" dirty="0" smtClean="0"/>
              <a:t>Vámok</a:t>
            </a:r>
          </a:p>
          <a:p>
            <a:pPr lvl="1"/>
            <a:r>
              <a:rPr lang="hu-HU" dirty="0" smtClean="0"/>
              <a:t>Illetékek</a:t>
            </a:r>
          </a:p>
          <a:p>
            <a:pPr lvl="1"/>
            <a:r>
              <a:rPr lang="hu-HU" dirty="0" smtClean="0"/>
              <a:t>Járulékok</a:t>
            </a:r>
          </a:p>
          <a:p>
            <a:pPr lvl="1"/>
            <a:r>
              <a:rPr lang="hu-HU" dirty="0" smtClean="0"/>
              <a:t>Díjak</a:t>
            </a:r>
          </a:p>
          <a:p>
            <a:pPr lvl="1"/>
            <a:r>
              <a:rPr lang="hu-HU" dirty="0" smtClean="0"/>
              <a:t>Hozzájárulások</a:t>
            </a:r>
          </a:p>
          <a:p>
            <a:pPr lvl="1"/>
            <a:r>
              <a:rPr lang="hu-HU" dirty="0" smtClean="0"/>
              <a:t>Bírságok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Átmeneti (visszatérülő</a:t>
            </a:r>
            <a:r>
              <a:rPr lang="hu-HU" dirty="0" smtClean="0">
                <a:solidFill>
                  <a:prstClr val="white"/>
                </a:solidFill>
              </a:rPr>
              <a:t>) bevételek</a:t>
            </a:r>
            <a:r>
              <a:rPr lang="hu-HU" dirty="0" smtClean="0">
                <a:solidFill>
                  <a:prstClr val="white"/>
                </a:solidFill>
              </a:rPr>
              <a:t>:</a:t>
            </a:r>
          </a:p>
          <a:p>
            <a:pPr lvl="1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Belső kölcsönök</a:t>
            </a:r>
          </a:p>
          <a:p>
            <a:pPr lvl="1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Külső kölcsönök</a:t>
            </a:r>
          </a:p>
          <a:p>
            <a:pPr lvl="1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Pénzintézetek alapjaiból visszatérítéses (rendszerint kényszerített) elhelyezések</a:t>
            </a:r>
            <a:endParaRPr lang="hu-HU" dirty="0" smtClean="0">
              <a:solidFill>
                <a:prstClr val="white"/>
              </a:solidFill>
            </a:endParaRPr>
          </a:p>
          <a:p>
            <a:pPr lvl="1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Adók csoportosítási elvei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Tárgyi kritériumok</a:t>
            </a:r>
          </a:p>
          <a:p>
            <a:pPr lvl="1"/>
            <a:r>
              <a:rPr lang="hu-HU" dirty="0" smtClean="0"/>
              <a:t>gépjárműadó</a:t>
            </a:r>
          </a:p>
          <a:p>
            <a:r>
              <a:rPr lang="hu-HU" dirty="0" smtClean="0"/>
              <a:t>Terhelési jelleg</a:t>
            </a:r>
          </a:p>
          <a:p>
            <a:pPr lvl="1"/>
            <a:r>
              <a:rPr lang="hu-HU" dirty="0" smtClean="0"/>
              <a:t>TAO, SZJA</a:t>
            </a:r>
          </a:p>
          <a:p>
            <a:r>
              <a:rPr lang="hu-HU" dirty="0" smtClean="0"/>
              <a:t>Jogosultság</a:t>
            </a:r>
          </a:p>
          <a:p>
            <a:pPr lvl="1"/>
            <a:r>
              <a:rPr lang="hu-HU" dirty="0" smtClean="0"/>
              <a:t>központi vs. helyi</a:t>
            </a:r>
          </a:p>
          <a:p>
            <a:r>
              <a:rPr lang="hu-HU" dirty="0" smtClean="0"/>
              <a:t>Rendeltetés</a:t>
            </a:r>
          </a:p>
          <a:p>
            <a:pPr lvl="1"/>
            <a:r>
              <a:rPr lang="hu-HU" dirty="0" smtClean="0"/>
              <a:t>általános vs. céladók</a:t>
            </a:r>
          </a:p>
          <a:p>
            <a:r>
              <a:rPr lang="hu-HU" dirty="0" smtClean="0"/>
              <a:t>Jelleg</a:t>
            </a:r>
          </a:p>
          <a:p>
            <a:pPr lvl="1"/>
            <a:r>
              <a:rPr lang="hu-HU" dirty="0" smtClean="0"/>
              <a:t>kötelező vs. fakultatív</a:t>
            </a:r>
          </a:p>
          <a:p>
            <a:r>
              <a:rPr lang="hu-HU" dirty="0" smtClean="0"/>
              <a:t>Adóegység</a:t>
            </a:r>
          </a:p>
          <a:p>
            <a:pPr lvl="1"/>
            <a:r>
              <a:rPr lang="hu-HU" dirty="0" smtClean="0"/>
              <a:t>tételes vs. kulcsos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Megjelenés</a:t>
            </a:r>
          </a:p>
          <a:p>
            <a:pPr lvl="1"/>
            <a:r>
              <a:rPr lang="hu-HU" dirty="0" smtClean="0"/>
              <a:t>természetbeni vs. pénzbeli</a:t>
            </a:r>
            <a:endParaRPr lang="hu-HU" dirty="0" smtClean="0"/>
          </a:p>
          <a:p>
            <a:r>
              <a:rPr lang="hu-HU" dirty="0" smtClean="0"/>
              <a:t>Alany</a:t>
            </a:r>
          </a:p>
          <a:p>
            <a:pPr lvl="1"/>
            <a:r>
              <a:rPr lang="hu-HU" dirty="0" smtClean="0"/>
              <a:t>természetes vs. jogi személy</a:t>
            </a:r>
          </a:p>
          <a:p>
            <a:r>
              <a:rPr lang="hu-HU" dirty="0" err="1" smtClean="0"/>
              <a:t>Adómegállapítási</a:t>
            </a:r>
            <a:r>
              <a:rPr lang="hu-HU" dirty="0" smtClean="0"/>
              <a:t> mód</a:t>
            </a:r>
          </a:p>
          <a:p>
            <a:pPr lvl="1"/>
            <a:r>
              <a:rPr lang="hu-HU" dirty="0" smtClean="0"/>
              <a:t>önadózás vs. kivetés</a:t>
            </a:r>
          </a:p>
          <a:p>
            <a:r>
              <a:rPr lang="hu-HU" dirty="0" smtClean="0"/>
              <a:t>Adófizetési időtartam</a:t>
            </a:r>
          </a:p>
          <a:p>
            <a:pPr lvl="1"/>
            <a:r>
              <a:rPr lang="hu-HU" dirty="0" smtClean="0"/>
              <a:t>rendes vs. rendkívüli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Vállalkozások könyvelésében leggyakrabban előforduló adók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64496"/>
          </a:xfrm>
        </p:spPr>
        <p:txBody>
          <a:bodyPr>
            <a:normAutofit/>
          </a:bodyPr>
          <a:lstStyle/>
          <a:p>
            <a:r>
              <a:rPr lang="hu-HU" dirty="0" smtClean="0"/>
              <a:t>Központi adók:</a:t>
            </a:r>
          </a:p>
          <a:p>
            <a:pPr lvl="1"/>
            <a:r>
              <a:rPr lang="hu-HU" dirty="0" smtClean="0"/>
              <a:t>Általános forgalmi adó (ÁFA)</a:t>
            </a:r>
          </a:p>
          <a:p>
            <a:pPr lvl="1"/>
            <a:r>
              <a:rPr lang="hu-HU" dirty="0" smtClean="0"/>
              <a:t>Társasági adó (TAO)</a:t>
            </a:r>
          </a:p>
          <a:p>
            <a:pPr lvl="1"/>
            <a:r>
              <a:rPr lang="hu-HU" dirty="0" smtClean="0"/>
              <a:t>Egyszerűsített vállalkozói adó (EVA)</a:t>
            </a:r>
          </a:p>
          <a:p>
            <a:pPr lvl="1"/>
            <a:r>
              <a:rPr lang="hu-HU" dirty="0" smtClean="0"/>
              <a:t>Szociális hozzájárulási </a:t>
            </a:r>
            <a:r>
              <a:rPr lang="hu-HU" dirty="0" smtClean="0"/>
              <a:t>adó</a:t>
            </a:r>
          </a:p>
          <a:p>
            <a:pPr lvl="1"/>
            <a:r>
              <a:rPr lang="hu-HU" dirty="0" err="1" smtClean="0"/>
              <a:t>Cégautóadó</a:t>
            </a:r>
            <a:endParaRPr lang="hu-HU" dirty="0" smtClean="0"/>
          </a:p>
          <a:p>
            <a:pPr lvl="1"/>
            <a:r>
              <a:rPr lang="hu-HU" dirty="0" smtClean="0"/>
              <a:t>Vám</a:t>
            </a:r>
          </a:p>
          <a:p>
            <a:pPr lvl="1"/>
            <a:r>
              <a:rPr lang="hu-HU" dirty="0" smtClean="0"/>
              <a:t>Személyi jövedelemadó (SZJA)</a:t>
            </a:r>
          </a:p>
          <a:p>
            <a:pPr lvl="1"/>
            <a:r>
              <a:rPr lang="hu-HU" dirty="0" smtClean="0"/>
              <a:t>Osztalékadó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Általános forgalmi adó (ÁFA)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Általános</a:t>
            </a:r>
          </a:p>
          <a:p>
            <a:r>
              <a:rPr lang="hu-HU" dirty="0" smtClean="0"/>
              <a:t>Forgalmi</a:t>
            </a:r>
          </a:p>
          <a:p>
            <a:r>
              <a:rPr lang="hu-HU" dirty="0" smtClean="0"/>
              <a:t>Fogyasztói</a:t>
            </a:r>
          </a:p>
          <a:p>
            <a:r>
              <a:rPr lang="hu-HU" dirty="0" err="1" smtClean="0"/>
              <a:t>Összfázisú</a:t>
            </a:r>
            <a:endParaRPr lang="hu-HU" dirty="0" smtClean="0"/>
          </a:p>
          <a:p>
            <a:r>
              <a:rPr lang="hu-HU" dirty="0" smtClean="0"/>
              <a:t>Hozzáadott érték adó</a:t>
            </a:r>
          </a:p>
          <a:p>
            <a:r>
              <a:rPr lang="hu-HU" dirty="0" smtClean="0"/>
              <a:t>Nettó</a:t>
            </a:r>
          </a:p>
          <a:p>
            <a:r>
              <a:rPr lang="hu-HU" dirty="0" smtClean="0"/>
              <a:t>Közvetett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Előadástervek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I. előadás, 2012. 04. 19.:</a:t>
            </a:r>
          </a:p>
          <a:p>
            <a:pPr lvl="1"/>
            <a:r>
              <a:rPr lang="hu-HU" dirty="0" smtClean="0"/>
              <a:t>Vállalkozási formák</a:t>
            </a:r>
          </a:p>
          <a:p>
            <a:pPr lvl="1"/>
            <a:r>
              <a:rPr lang="hu-HU" dirty="0" smtClean="0"/>
              <a:t>Gazdasági társaságok</a:t>
            </a:r>
          </a:p>
          <a:p>
            <a:pPr lvl="1"/>
            <a:r>
              <a:rPr lang="hu-HU" dirty="0" smtClean="0"/>
              <a:t>Adók, járulékok, illetékek, díjak</a:t>
            </a:r>
          </a:p>
          <a:p>
            <a:r>
              <a:rPr lang="hu-HU" dirty="0" err="1" smtClean="0"/>
              <a:t>II</a:t>
            </a:r>
            <a:r>
              <a:rPr lang="hu-HU" dirty="0" smtClean="0"/>
              <a:t>. </a:t>
            </a:r>
            <a:r>
              <a:rPr lang="hu-HU" dirty="0" smtClean="0"/>
              <a:t>előadás, 2012. </a:t>
            </a:r>
            <a:r>
              <a:rPr lang="hu-HU" dirty="0" smtClean="0"/>
              <a:t>05. 10.:</a:t>
            </a:r>
            <a:endParaRPr lang="hu-HU" dirty="0" smtClean="0"/>
          </a:p>
          <a:p>
            <a:pPr lvl="1"/>
            <a:r>
              <a:rPr lang="hu-HU" dirty="0" smtClean="0"/>
              <a:t>Számvitel</a:t>
            </a:r>
            <a:endParaRPr lang="hu-HU" dirty="0" smtClean="0"/>
          </a:p>
          <a:p>
            <a:pPr lvl="1"/>
            <a:r>
              <a:rPr lang="hu-HU" dirty="0" smtClean="0"/>
              <a:t>Vállalati pénzügy</a:t>
            </a:r>
            <a:endParaRPr lang="hu-HU" dirty="0" smtClean="0"/>
          </a:p>
          <a:p>
            <a:pPr lvl="1"/>
            <a:r>
              <a:rPr lang="hu-HU" dirty="0" smtClean="0"/>
              <a:t>Gazdasági elemzések</a:t>
            </a:r>
          </a:p>
          <a:p>
            <a:r>
              <a:rPr lang="hu-HU" dirty="0" err="1" smtClean="0"/>
              <a:t>III</a:t>
            </a:r>
            <a:r>
              <a:rPr lang="hu-HU" dirty="0" smtClean="0"/>
              <a:t>. előadás, 2012. 05. 10.:</a:t>
            </a:r>
          </a:p>
          <a:p>
            <a:pPr lvl="1"/>
            <a:r>
              <a:rPr lang="hu-HU" dirty="0" smtClean="0"/>
              <a:t>Vállalati szervezet</a:t>
            </a:r>
            <a:endParaRPr lang="hu-HU" dirty="0" smtClean="0"/>
          </a:p>
          <a:p>
            <a:pPr lvl="1"/>
            <a:r>
              <a:rPr lang="hu-HU" dirty="0" smtClean="0"/>
              <a:t>Vállalatvezetés</a:t>
            </a:r>
            <a:endParaRPr lang="hu-HU" dirty="0" smtClean="0"/>
          </a:p>
          <a:p>
            <a:pPr lvl="1"/>
            <a:r>
              <a:rPr lang="hu-HU" dirty="0" smtClean="0"/>
              <a:t>Konzultáció</a:t>
            </a:r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Vállalkozások könyvelésében leggyakrabban előforduló adók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061048"/>
          </a:xfrm>
        </p:spPr>
        <p:txBody>
          <a:bodyPr/>
          <a:lstStyle/>
          <a:p>
            <a:r>
              <a:rPr lang="hu-HU" dirty="0" smtClean="0"/>
              <a:t>Helyi adók:</a:t>
            </a:r>
          </a:p>
          <a:p>
            <a:pPr lvl="1"/>
            <a:r>
              <a:rPr lang="hu-HU" dirty="0" smtClean="0"/>
              <a:t>Helyi iparűzési adó (IPA)</a:t>
            </a:r>
          </a:p>
          <a:p>
            <a:pPr lvl="1"/>
            <a:r>
              <a:rPr lang="hu-HU" dirty="0" smtClean="0"/>
              <a:t>Építményadó</a:t>
            </a:r>
          </a:p>
          <a:p>
            <a:pPr lvl="1"/>
            <a:r>
              <a:rPr lang="hu-HU" dirty="0" smtClean="0"/>
              <a:t>Telekadó</a:t>
            </a:r>
          </a:p>
          <a:p>
            <a:pPr lvl="1"/>
            <a:r>
              <a:rPr lang="hu-HU" dirty="0" smtClean="0"/>
              <a:t>Vállalkozók kommunális adója</a:t>
            </a:r>
          </a:p>
          <a:p>
            <a:pPr lvl="1"/>
            <a:r>
              <a:rPr lang="hu-HU" dirty="0" smtClean="0"/>
              <a:t>Gépjárműadó (súlyadó)</a:t>
            </a:r>
          </a:p>
          <a:p>
            <a:pPr lvl="1"/>
            <a:r>
              <a:rPr lang="hu-HU" dirty="0" smtClean="0"/>
              <a:t>Idegenforgalmi adó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Vállalkozások könyvelésében előforduló speciális adók </a:t>
            </a:r>
            <a:r>
              <a:rPr lang="hu-HU" dirty="0" err="1" smtClean="0"/>
              <a:t>II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52528"/>
          </a:xfrm>
        </p:spPr>
        <p:txBody>
          <a:bodyPr>
            <a:normAutofit fontScale="92500"/>
          </a:bodyPr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hu-HU" dirty="0" smtClean="0"/>
              <a:t>Átlagadó</a:t>
            </a:r>
          </a:p>
          <a:p>
            <a:r>
              <a:rPr lang="hu-HU" dirty="0" smtClean="0"/>
              <a:t>Játékadó</a:t>
            </a:r>
          </a:p>
          <a:p>
            <a:r>
              <a:rPr lang="hu-HU" dirty="0" smtClean="0"/>
              <a:t>Baleseti adó</a:t>
            </a:r>
          </a:p>
          <a:p>
            <a:r>
              <a:rPr lang="hu-HU" dirty="0" smtClean="0"/>
              <a:t>Energiaellátók jövedelemadója (Robin Hood adó)</a:t>
            </a:r>
          </a:p>
          <a:p>
            <a:r>
              <a:rPr lang="hu-HU" dirty="0" smtClean="0"/>
              <a:t>Kulturális adó (pornóadó)</a:t>
            </a:r>
          </a:p>
          <a:p>
            <a:r>
              <a:rPr lang="hu-HU" dirty="0" smtClean="0"/>
              <a:t>Pénzügyi szervezetek különadója (bankadó)</a:t>
            </a:r>
          </a:p>
          <a:p>
            <a:r>
              <a:rPr lang="hu-HU" dirty="0" smtClean="0"/>
              <a:t>Bolti kiskereskedelmi tevékenység különadója</a:t>
            </a:r>
          </a:p>
          <a:p>
            <a:r>
              <a:rPr lang="hu-HU" dirty="0" smtClean="0"/>
              <a:t>Távközlési tevékenység különadója</a:t>
            </a:r>
          </a:p>
          <a:p>
            <a:r>
              <a:rPr lang="hu-HU" dirty="0" smtClean="0"/>
              <a:t>Népegészségügyi termékadó (chipsadó)</a:t>
            </a:r>
          </a:p>
          <a:p>
            <a:r>
              <a:rPr lang="hu-HU" dirty="0" smtClean="0"/>
              <a:t>Jövedéki adó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benzin kiskereskedelmi árának összetevői</a:t>
            </a:r>
            <a:endParaRPr lang="hu-HU" dirty="0"/>
          </a:p>
        </p:txBody>
      </p:sp>
      <p:pic>
        <p:nvPicPr>
          <p:cNvPr id="4" name="Tartalom helye 3" descr="benzinar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5255" y="1844824"/>
            <a:ext cx="8278349" cy="4176464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A munkavállalói jövedelemhez kapcsolódó munkavállalói járulékok</a:t>
            </a:r>
            <a:endParaRPr lang="hu-HU" sz="3600" dirty="0"/>
          </a:p>
        </p:txBody>
      </p:sp>
      <p:pic>
        <p:nvPicPr>
          <p:cNvPr id="5" name="Tartalom helye 4" descr="Bérkalkulátor_munkavállaló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484785"/>
            <a:ext cx="6363069" cy="4824536"/>
          </a:xfrm>
        </p:spPr>
      </p:pic>
      <p:sp>
        <p:nvSpPr>
          <p:cNvPr id="6" name="Szövegdoboz 5"/>
          <p:cNvSpPr txBox="1"/>
          <p:nvPr/>
        </p:nvSpPr>
        <p:spPr>
          <a:xfrm>
            <a:off x="5868144" y="645333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err="1" smtClean="0"/>
              <a:t>www.kulcs-soft.hu</a:t>
            </a:r>
            <a:endParaRPr lang="hu-H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600" dirty="0" smtClean="0"/>
              <a:t>A munkavállalói jövedelemhez kapcsolódó munkáltatói járulékok</a:t>
            </a:r>
            <a:endParaRPr lang="hu-HU" sz="3600" dirty="0"/>
          </a:p>
        </p:txBody>
      </p:sp>
      <p:pic>
        <p:nvPicPr>
          <p:cNvPr id="6" name="Tartalom helye 5" descr="Bérkalkulátor_munkáltató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75424" y="2492896"/>
            <a:ext cx="8316766" cy="2880319"/>
          </a:xfrm>
        </p:spPr>
      </p:pic>
      <p:sp>
        <p:nvSpPr>
          <p:cNvPr id="7" name="Szövegdoboz 6"/>
          <p:cNvSpPr txBox="1"/>
          <p:nvPr/>
        </p:nvSpPr>
        <p:spPr>
          <a:xfrm>
            <a:off x="5868144" y="6453336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err="1" smtClean="0"/>
              <a:t>www.kulcs-soft.hu</a:t>
            </a:r>
            <a:endParaRPr lang="hu-H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Vállalkozásokat terhelő egyéb járulékok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2664296"/>
          </a:xfrm>
        </p:spPr>
        <p:txBody>
          <a:bodyPr>
            <a:normAutofit/>
          </a:bodyPr>
          <a:lstStyle/>
          <a:p>
            <a:r>
              <a:rPr lang="hu-HU" dirty="0" smtClean="0"/>
              <a:t>Munkáltatói táppénz hozzájárulás</a:t>
            </a:r>
          </a:p>
          <a:p>
            <a:endParaRPr lang="hu-HU" dirty="0" smtClean="0"/>
          </a:p>
          <a:p>
            <a:r>
              <a:rPr lang="hu-HU" dirty="0" smtClean="0"/>
              <a:t>Innovációs járulék</a:t>
            </a:r>
          </a:p>
          <a:p>
            <a:endParaRPr lang="hu-HU" dirty="0" smtClean="0"/>
          </a:p>
          <a:p>
            <a:r>
              <a:rPr lang="hu-HU" dirty="0" smtClean="0"/>
              <a:t>Rehabilitációs hozzájárulás</a:t>
            </a:r>
          </a:p>
          <a:p>
            <a:pPr>
              <a:buNone/>
            </a:pP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Illetékek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Vagyonszerzési illetékek:</a:t>
            </a:r>
          </a:p>
          <a:p>
            <a:pPr lvl="1"/>
            <a:r>
              <a:rPr lang="hu-HU" dirty="0" smtClean="0"/>
              <a:t>Öröklési illeték</a:t>
            </a:r>
          </a:p>
          <a:p>
            <a:pPr lvl="1"/>
            <a:r>
              <a:rPr lang="hu-HU" dirty="0" smtClean="0"/>
              <a:t>Ajándékozási illeték</a:t>
            </a:r>
          </a:p>
          <a:p>
            <a:pPr lvl="1"/>
            <a:r>
              <a:rPr lang="hu-HU" dirty="0" smtClean="0"/>
              <a:t>Visszterhes vagyonátruházási illeték</a:t>
            </a:r>
          </a:p>
          <a:p>
            <a:r>
              <a:rPr lang="hu-HU" dirty="0" smtClean="0"/>
              <a:t>Eljárási illetékek:</a:t>
            </a:r>
            <a:endParaRPr lang="hu-HU" dirty="0" smtClean="0"/>
          </a:p>
          <a:p>
            <a:pPr lvl="1"/>
            <a:r>
              <a:rPr lang="hu-HU" dirty="0" smtClean="0"/>
              <a:t>Államigazgatási eljárási illeték</a:t>
            </a:r>
            <a:endParaRPr lang="hu-HU" dirty="0" smtClean="0"/>
          </a:p>
          <a:p>
            <a:pPr lvl="1"/>
            <a:r>
              <a:rPr lang="hu-HU" dirty="0" smtClean="0"/>
              <a:t>Bírósági eljárási illeték</a:t>
            </a:r>
            <a:endParaRPr lang="hu-HU" dirty="0" smtClean="0"/>
          </a:p>
          <a:p>
            <a:pPr lvl="1"/>
            <a:r>
              <a:rPr lang="hu-HU" dirty="0" smtClean="0"/>
              <a:t>Igazgatási, ill. bírósági szolgáltatások díja</a:t>
            </a:r>
          </a:p>
          <a:p>
            <a:pPr lvl="1"/>
            <a:r>
              <a:rPr lang="hu-HU" dirty="0" smtClean="0"/>
              <a:t>Törvényességi felügyeleti illeték (cégbíróságok )</a:t>
            </a:r>
            <a:endParaRPr lang="hu-HU" dirty="0" smtClean="0"/>
          </a:p>
          <a:p>
            <a:r>
              <a:rPr lang="hu-HU" dirty="0" smtClean="0"/>
              <a:t>1990. évi </a:t>
            </a:r>
            <a:r>
              <a:rPr lang="hu-HU" dirty="0" err="1" smtClean="0"/>
              <a:t>XCIII</a:t>
            </a:r>
            <a:r>
              <a:rPr lang="hu-HU" dirty="0" smtClean="0"/>
              <a:t>. </a:t>
            </a:r>
            <a:r>
              <a:rPr lang="hu-HU" dirty="0" smtClean="0"/>
              <a:t>törvény az </a:t>
            </a:r>
            <a:r>
              <a:rPr lang="hu-HU" dirty="0" smtClean="0"/>
              <a:t>illetékekről</a:t>
            </a:r>
          </a:p>
          <a:p>
            <a:pPr lvl="1">
              <a:buNone/>
            </a:pPr>
            <a:endParaRPr lang="hu-HU" dirty="0" smtClean="0"/>
          </a:p>
          <a:p>
            <a:pPr lvl="1"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Díjak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TV-készülék üzemben tartási díj</a:t>
            </a:r>
          </a:p>
          <a:p>
            <a:r>
              <a:rPr lang="hu-HU" dirty="0" smtClean="0"/>
              <a:t>Gyógyszertár szolidaritási díj</a:t>
            </a:r>
          </a:p>
          <a:p>
            <a:r>
              <a:rPr lang="hu-HU" dirty="0" smtClean="0"/>
              <a:t>Regisztrációs díj</a:t>
            </a:r>
          </a:p>
          <a:p>
            <a:r>
              <a:rPr lang="hu-HU" dirty="0" smtClean="0"/>
              <a:t>Környezetvédelmi termékdíj</a:t>
            </a:r>
          </a:p>
          <a:p>
            <a:r>
              <a:rPr lang="hu-HU" dirty="0" smtClean="0"/>
              <a:t>Vízterhelési díj</a:t>
            </a:r>
          </a:p>
          <a:p>
            <a:r>
              <a:rPr lang="hu-HU" dirty="0" smtClean="0"/>
              <a:t>Talajterhelési </a:t>
            </a:r>
            <a:r>
              <a:rPr lang="hu-HU" dirty="0" smtClean="0"/>
              <a:t>díj</a:t>
            </a:r>
            <a:endParaRPr lang="hu-HU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Vállalkozási formák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b="1" dirty="0" smtClean="0"/>
              <a:t>Jogi személyiséggel nem rendelkezők</a:t>
            </a:r>
            <a:endParaRPr lang="hu-HU" b="1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b="1" dirty="0" smtClean="0"/>
              <a:t>Jogi személyiséggel rendelkezők</a:t>
            </a:r>
            <a:endParaRPr lang="hu-HU" b="1" dirty="0"/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Egyéni vállalkozó</a:t>
            </a:r>
          </a:p>
          <a:p>
            <a:r>
              <a:rPr lang="hu-HU" dirty="0" smtClean="0"/>
              <a:t>Egyéni cég (</a:t>
            </a:r>
            <a:r>
              <a:rPr lang="hu-HU" dirty="0" err="1" smtClean="0"/>
              <a:t>ec</a:t>
            </a:r>
            <a:r>
              <a:rPr lang="hu-HU" dirty="0" smtClean="0"/>
              <a:t>.)</a:t>
            </a:r>
          </a:p>
          <a:p>
            <a:r>
              <a:rPr lang="hu-HU" b="1" dirty="0" smtClean="0"/>
              <a:t>Közkereseti társaság (Kkt.)</a:t>
            </a:r>
            <a:r>
              <a:rPr lang="hu-HU" dirty="0" smtClean="0"/>
              <a:t>*</a:t>
            </a:r>
          </a:p>
          <a:p>
            <a:r>
              <a:rPr lang="hu-HU" b="1" dirty="0" smtClean="0"/>
              <a:t>Betéti társaság (Bt.)</a:t>
            </a:r>
            <a:r>
              <a:rPr lang="hu-HU" dirty="0" smtClean="0"/>
              <a:t>*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u-HU" b="1" dirty="0" smtClean="0"/>
              <a:t>Korlátolt felelősségű társaság (Kft.)</a:t>
            </a:r>
            <a:r>
              <a:rPr lang="hu-HU" dirty="0" smtClean="0"/>
              <a:t>*</a:t>
            </a:r>
          </a:p>
          <a:p>
            <a:r>
              <a:rPr lang="hu-HU" b="1" dirty="0" smtClean="0"/>
              <a:t>Részvénytársaság (Rt.)</a:t>
            </a:r>
            <a:r>
              <a:rPr lang="hu-HU" dirty="0" smtClean="0"/>
              <a:t>*</a:t>
            </a:r>
          </a:p>
          <a:p>
            <a:r>
              <a:rPr lang="hu-HU" b="1" dirty="0" smtClean="0"/>
              <a:t>Egyesülés</a:t>
            </a:r>
            <a:r>
              <a:rPr lang="hu-HU" dirty="0" smtClean="0"/>
              <a:t>*</a:t>
            </a:r>
          </a:p>
          <a:p>
            <a:r>
              <a:rPr lang="hu-HU" dirty="0" smtClean="0"/>
              <a:t>Szövetkezet</a:t>
            </a:r>
          </a:p>
          <a:p>
            <a:r>
              <a:rPr lang="hu-HU" dirty="0" smtClean="0"/>
              <a:t>Közös vállalat (már nem alapítható)</a:t>
            </a:r>
          </a:p>
          <a:p>
            <a:r>
              <a:rPr lang="hu-HU" dirty="0" smtClean="0"/>
              <a:t>Vállalat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611560" y="623731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</a:t>
            </a:r>
            <a:r>
              <a:rPr lang="hu-HU" b="1" dirty="0" smtClean="0"/>
              <a:t>Gazdasági társaság </a:t>
            </a:r>
            <a:r>
              <a:rPr lang="hu-HU" dirty="0" smtClean="0"/>
              <a:t>(2006. évi </a:t>
            </a:r>
            <a:r>
              <a:rPr lang="hu-HU" dirty="0" err="1" smtClean="0"/>
              <a:t>IV</a:t>
            </a:r>
            <a:r>
              <a:rPr lang="hu-HU" dirty="0" smtClean="0"/>
              <a:t>. tv. a gazdasági társaságokról)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Természetes vs. jogi személy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Természetes személy</a:t>
            </a:r>
          </a:p>
          <a:p>
            <a:pPr lvl="1"/>
            <a:r>
              <a:rPr lang="hu-HU" dirty="0" smtClean="0"/>
              <a:t>Jogi műszó</a:t>
            </a:r>
          </a:p>
          <a:p>
            <a:pPr lvl="1"/>
            <a:r>
              <a:rPr lang="hu-HU" dirty="0" smtClean="0"/>
              <a:t>Élő ember: személyhez fűződő jogok természetes alanya</a:t>
            </a:r>
          </a:p>
          <a:p>
            <a:pPr lvl="1"/>
            <a:r>
              <a:rPr lang="hu-HU" dirty="0" smtClean="0"/>
              <a:t>Önállóan jogképes: saját nevében jogokat szerez és kötelezettségeket </a:t>
            </a:r>
            <a:r>
              <a:rPr lang="hu-HU" dirty="0" smtClean="0"/>
              <a:t>vállal</a:t>
            </a:r>
            <a:endParaRPr lang="hu-HU" dirty="0" smtClean="0"/>
          </a:p>
          <a:p>
            <a:r>
              <a:rPr lang="hu-HU" dirty="0" smtClean="0"/>
              <a:t>Jogi személy</a:t>
            </a:r>
            <a:endParaRPr lang="hu-HU" dirty="0" smtClean="0"/>
          </a:p>
          <a:p>
            <a:pPr lvl="1"/>
            <a:r>
              <a:rPr lang="hu-HU" dirty="0" smtClean="0"/>
              <a:t>Jogi műszó</a:t>
            </a:r>
          </a:p>
          <a:p>
            <a:pPr lvl="1"/>
            <a:r>
              <a:rPr lang="hu-HU" dirty="0" smtClean="0"/>
              <a:t>Szervezet, amely </a:t>
            </a:r>
            <a:r>
              <a:rPr lang="hu-HU" dirty="0" smtClean="0"/>
              <a:t>saját nevében jogokat szerez és kötelezettségeket </a:t>
            </a:r>
            <a:r>
              <a:rPr lang="hu-HU" dirty="0" smtClean="0"/>
              <a:t>vállal</a:t>
            </a:r>
          </a:p>
          <a:p>
            <a:pPr lvl="1"/>
            <a:r>
              <a:rPr lang="hu-HU" dirty="0" smtClean="0"/>
              <a:t>Létesítése történhet:</a:t>
            </a:r>
          </a:p>
          <a:p>
            <a:pPr lvl="2"/>
            <a:r>
              <a:rPr lang="hu-HU" dirty="0" smtClean="0"/>
              <a:t>Jogszabályban (pl. költségvetési szerv)</a:t>
            </a:r>
          </a:p>
          <a:p>
            <a:pPr lvl="2"/>
            <a:r>
              <a:rPr lang="hu-HU" dirty="0" smtClean="0"/>
              <a:t>Határozatban (pl. tröszt)</a:t>
            </a:r>
          </a:p>
          <a:p>
            <a:pPr lvl="2"/>
            <a:r>
              <a:rPr lang="hu-HU" dirty="0" smtClean="0"/>
              <a:t>Okiratban (pl. gazdasági társaságok)</a:t>
            </a:r>
          </a:p>
          <a:p>
            <a:pPr lvl="1"/>
            <a:r>
              <a:rPr lang="hu-HU" dirty="0" smtClean="0"/>
              <a:t>Ptk. rögzíti (1959. évi </a:t>
            </a:r>
            <a:r>
              <a:rPr lang="hu-HU" dirty="0" err="1" smtClean="0"/>
              <a:t>tv.VI</a:t>
            </a:r>
            <a:r>
              <a:rPr lang="hu-HU" dirty="0" smtClean="0"/>
              <a:t>. fejezete)</a:t>
            </a:r>
            <a:endParaRPr lang="hu-H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Jogi személyiséggel nem rendelkező gazdasági társaságok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104256"/>
            <a:ext cx="8229600" cy="3629000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Vagyoni elméletek:</a:t>
            </a:r>
          </a:p>
          <a:p>
            <a:pPr lvl="1"/>
            <a:r>
              <a:rPr lang="hu-HU" dirty="0" smtClean="0"/>
              <a:t>Személyes vagyon</a:t>
            </a:r>
          </a:p>
          <a:p>
            <a:pPr lvl="1"/>
            <a:r>
              <a:rPr lang="hu-HU" dirty="0" smtClean="0"/>
              <a:t>Célvagyon (társasági vagyon)</a:t>
            </a:r>
          </a:p>
          <a:p>
            <a:pPr lvl="1"/>
            <a:endParaRPr lang="hu-HU" dirty="0" smtClean="0"/>
          </a:p>
          <a:p>
            <a:r>
              <a:rPr lang="hu-HU" dirty="0" err="1" smtClean="0"/>
              <a:t>Crossover</a:t>
            </a:r>
            <a:r>
              <a:rPr lang="hu-HU" dirty="0" smtClean="0"/>
              <a:t>:</a:t>
            </a:r>
            <a:endParaRPr lang="hu-HU" dirty="0" smtClean="0"/>
          </a:p>
          <a:p>
            <a:pPr lvl="1"/>
            <a:r>
              <a:rPr lang="hu-HU" dirty="0" smtClean="0"/>
              <a:t>Társaság tevékenységért vállalt felelősség tulajdonosi (személyes) vagyonnal</a:t>
            </a:r>
          </a:p>
          <a:p>
            <a:pPr lvl="1">
              <a:buNone/>
            </a:pPr>
            <a:endParaRPr lang="hu-HU" dirty="0" smtClean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hu-HU" dirty="0" smtClean="0">
                <a:solidFill>
                  <a:prstClr val="white"/>
                </a:solidFill>
              </a:rPr>
              <a:t>Kivétel: egyesülés</a:t>
            </a:r>
            <a:endParaRPr lang="hu-HU" dirty="0" smtClean="0">
              <a:solidFill>
                <a:prstClr val="white"/>
              </a:solidFill>
            </a:endParaRPr>
          </a:p>
          <a:p>
            <a:pPr lvl="1">
              <a:buNone/>
            </a:pPr>
            <a:endParaRPr lang="hu-H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vállalkozó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Természetes személy</a:t>
            </a:r>
          </a:p>
          <a:p>
            <a:r>
              <a:rPr lang="hu-HU" dirty="0" smtClean="0"/>
              <a:t>Bármilyen gazdasági tevékenység (amit jogszabály nem tilt)</a:t>
            </a:r>
          </a:p>
          <a:p>
            <a:r>
              <a:rPr lang="hu-HU" dirty="0" smtClean="0"/>
              <a:t>Korlátlan felelősség: teljes vagyonával felel</a:t>
            </a:r>
          </a:p>
          <a:p>
            <a:r>
              <a:rPr lang="hu-HU" dirty="0" smtClean="0"/>
              <a:t>Nem lehet ev.:</a:t>
            </a:r>
          </a:p>
          <a:p>
            <a:pPr lvl="1"/>
            <a:r>
              <a:rPr lang="hu-HU" dirty="0" smtClean="0"/>
              <a:t>Korlátozottan cselekvőképes vagy cselekvésképtelen</a:t>
            </a:r>
          </a:p>
          <a:p>
            <a:pPr lvl="1"/>
            <a:r>
              <a:rPr lang="hu-HU" dirty="0" smtClean="0"/>
              <a:t>Bűncselekmény miatt jogerős végrehajtandó szabadságvesztés</a:t>
            </a:r>
          </a:p>
          <a:p>
            <a:pPr lvl="1"/>
            <a:r>
              <a:rPr lang="hu-HU" dirty="0" smtClean="0"/>
              <a:t>Egyéni cég tagja vagy gazdasági társaság korlátlanul felelős tagja</a:t>
            </a:r>
          </a:p>
          <a:p>
            <a:r>
              <a:rPr lang="hu-HU" dirty="0" smtClean="0"/>
              <a:t>Nyilvántartó hatóság:</a:t>
            </a:r>
          </a:p>
          <a:p>
            <a:pPr lvl="1"/>
            <a:r>
              <a:rPr lang="hu-HU" dirty="0" smtClean="0"/>
              <a:t>Közigazgatási és Elektronikus Közszolgáltatások Központi </a:t>
            </a:r>
            <a:r>
              <a:rPr lang="hu-HU" dirty="0" smtClean="0"/>
              <a:t>Hivatala</a:t>
            </a:r>
          </a:p>
          <a:p>
            <a:r>
              <a:rPr lang="hu-HU" dirty="0" smtClean="0"/>
              <a:t>Tevékenység megkezdésének feltétele a bejelentés</a:t>
            </a:r>
          </a:p>
          <a:p>
            <a:r>
              <a:rPr lang="hu-HU" dirty="0" smtClean="0"/>
              <a:t>2009</a:t>
            </a:r>
            <a:r>
              <a:rPr lang="hu-HU" dirty="0" smtClean="0"/>
              <a:t>. évi </a:t>
            </a:r>
            <a:r>
              <a:rPr lang="hu-HU" dirty="0" err="1" smtClean="0"/>
              <a:t>CXV</a:t>
            </a:r>
            <a:r>
              <a:rPr lang="hu-HU" dirty="0" smtClean="0"/>
              <a:t>. törvény az</a:t>
            </a:r>
            <a:r>
              <a:rPr lang="hu-HU" dirty="0" smtClean="0"/>
              <a:t> egyéni vállalkozóról és az egyéni </a:t>
            </a:r>
            <a:r>
              <a:rPr lang="hu-HU" dirty="0" smtClean="0"/>
              <a:t>cégről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Egyéni cég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Az</a:t>
            </a:r>
            <a:r>
              <a:rPr lang="hu-HU" dirty="0" smtClean="0"/>
              <a:t> egyéni vállalkozói nyilvántartásban szereplő természetes </a:t>
            </a:r>
            <a:r>
              <a:rPr lang="hu-HU" dirty="0" smtClean="0"/>
              <a:t>személy alapíthatja – alapító okirat</a:t>
            </a:r>
          </a:p>
          <a:p>
            <a:r>
              <a:rPr lang="hu-HU" dirty="0" smtClean="0"/>
              <a:t>Bármilyen gazdasági tevékenység (amit jogszabály nem tilt</a:t>
            </a:r>
            <a:r>
              <a:rPr lang="hu-HU" dirty="0" smtClean="0"/>
              <a:t>)</a:t>
            </a:r>
          </a:p>
          <a:p>
            <a:r>
              <a:rPr lang="hu-HU" dirty="0" smtClean="0"/>
              <a:t>Nem jogi személy, de jogképes:</a:t>
            </a:r>
          </a:p>
          <a:p>
            <a:pPr lvl="1"/>
            <a:r>
              <a:rPr lang="hu-HU" dirty="0" smtClean="0"/>
              <a:t>cégneve </a:t>
            </a:r>
            <a:r>
              <a:rPr lang="hu-HU" dirty="0" smtClean="0"/>
              <a:t>alatt jogokat szerezhet és kötelezettségeket vállalhat, így különösen tulajdont szerezhet, szerződést köthet, pert indíthat és perelhető</a:t>
            </a:r>
          </a:p>
          <a:p>
            <a:r>
              <a:rPr lang="hu-HU" dirty="0" smtClean="0"/>
              <a:t>Vagyoni felelősség:</a:t>
            </a:r>
          </a:p>
          <a:p>
            <a:pPr lvl="1"/>
            <a:r>
              <a:rPr lang="hu-HU" dirty="0" smtClean="0"/>
              <a:t>1. egyéni cég saját vagyonával, ha nem elég</a:t>
            </a:r>
          </a:p>
          <a:p>
            <a:pPr lvl="1"/>
            <a:r>
              <a:rPr lang="hu-HU" dirty="0" smtClean="0"/>
              <a:t>2. a tag saját vagyonával korlátlanul</a:t>
            </a:r>
            <a:endParaRPr lang="hu-HU" dirty="0" smtClean="0"/>
          </a:p>
          <a:p>
            <a:r>
              <a:rPr lang="hu-HU" dirty="0" smtClean="0"/>
              <a:t>Nyilvántartó hatóság:</a:t>
            </a:r>
          </a:p>
          <a:p>
            <a:pPr lvl="1"/>
            <a:r>
              <a:rPr lang="hu-HU" dirty="0" smtClean="0"/>
              <a:t>Cégbíróság</a:t>
            </a:r>
          </a:p>
          <a:p>
            <a:r>
              <a:rPr lang="hu-HU" dirty="0" smtClean="0"/>
              <a:t>Döntéshozó szerv: a tag</a:t>
            </a:r>
          </a:p>
          <a:p>
            <a:r>
              <a:rPr lang="hu-HU" dirty="0" smtClean="0"/>
              <a:t>2009. évi </a:t>
            </a:r>
            <a:r>
              <a:rPr lang="hu-HU" dirty="0" err="1" smtClean="0"/>
              <a:t>CXV</a:t>
            </a:r>
            <a:r>
              <a:rPr lang="hu-HU" dirty="0" smtClean="0"/>
              <a:t>. törvény az egyéni vállalkozóról és az egyéni </a:t>
            </a:r>
            <a:r>
              <a:rPr lang="hu-HU" dirty="0" smtClean="0"/>
              <a:t>cégről</a:t>
            </a:r>
            <a:endParaRPr lang="hu-H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 smtClean="0"/>
              <a:t>2009. évi </a:t>
            </a:r>
            <a:r>
              <a:rPr lang="hu-HU" dirty="0" err="1" smtClean="0"/>
              <a:t>CXV</a:t>
            </a:r>
            <a:r>
              <a:rPr lang="hu-HU" dirty="0" smtClean="0"/>
              <a:t>. törvény hatálya alá nem tartozó tevékenységek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701008"/>
          </a:xfrm>
        </p:spPr>
        <p:txBody>
          <a:bodyPr/>
          <a:lstStyle/>
          <a:p>
            <a:r>
              <a:rPr lang="hu-HU" dirty="0" smtClean="0"/>
              <a:t>a mezőgazdasági </a:t>
            </a:r>
            <a:r>
              <a:rPr lang="hu-HU" dirty="0" smtClean="0"/>
              <a:t>őstermelői </a:t>
            </a:r>
            <a:r>
              <a:rPr lang="hu-HU" dirty="0" smtClean="0"/>
              <a:t>tevékenység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magán-állatorvosi </a:t>
            </a:r>
            <a:r>
              <a:rPr lang="hu-HU" dirty="0" smtClean="0"/>
              <a:t>tevékenység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smtClean="0"/>
              <a:t>ügyvédi </a:t>
            </a:r>
            <a:r>
              <a:rPr lang="hu-HU" dirty="0" smtClean="0"/>
              <a:t>tevékenység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smtClean="0"/>
              <a:t>egyéni szabadalmi ügyvivői </a:t>
            </a:r>
            <a:r>
              <a:rPr lang="hu-HU" dirty="0" smtClean="0"/>
              <a:t>tevékenység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/>
              <a:t>közjegyzői </a:t>
            </a:r>
            <a:r>
              <a:rPr lang="hu-HU" dirty="0" smtClean="0"/>
              <a:t>tevékenység</a:t>
            </a:r>
            <a:endParaRPr lang="hu-HU" dirty="0" smtClean="0"/>
          </a:p>
          <a:p>
            <a:r>
              <a:rPr lang="hu-HU" dirty="0" smtClean="0"/>
              <a:t>az </a:t>
            </a:r>
            <a:r>
              <a:rPr lang="hu-HU" dirty="0" smtClean="0"/>
              <a:t>önálló bírósági végrehajtói </a:t>
            </a:r>
            <a:r>
              <a:rPr lang="hu-HU" dirty="0" smtClean="0"/>
              <a:t>tevékenység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3487</TotalTime>
  <Words>1681</Words>
  <Application>Microsoft Office PowerPoint</Application>
  <PresentationFormat>Diavetítés a képernyőre (4:3 oldalarány)</PresentationFormat>
  <Paragraphs>445</Paragraphs>
  <Slides>37</Slides>
  <Notes>37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37</vt:i4>
      </vt:variant>
    </vt:vector>
  </HeadingPairs>
  <TitlesOfParts>
    <vt:vector size="38" baseType="lpstr">
      <vt:lpstr>Hegycsúcs</vt:lpstr>
      <vt:lpstr>Műszaki gazdasági elemzés II.</vt:lpstr>
      <vt:lpstr>Bemutatkozás</vt:lpstr>
      <vt:lpstr>Előadástervek</vt:lpstr>
      <vt:lpstr>Vállalkozási formák</vt:lpstr>
      <vt:lpstr>Természetes vs. jogi személy</vt:lpstr>
      <vt:lpstr>Jogi személyiséggel nem rendelkező gazdasági társaságok</vt:lpstr>
      <vt:lpstr>Egyéni vállalkozó</vt:lpstr>
      <vt:lpstr>Egyéni cég</vt:lpstr>
      <vt:lpstr>A 2009. évi CXV. törvény hatálya alá nem tartozó tevékenységek</vt:lpstr>
      <vt:lpstr>Gazdasági társaságok I.</vt:lpstr>
      <vt:lpstr>Gazdasági társaságok II.</vt:lpstr>
      <vt:lpstr>Gazdasági társaságok III.</vt:lpstr>
      <vt:lpstr>Közkereseti társaság (Kkt.)</vt:lpstr>
      <vt:lpstr>Betéti társaság (Bt.)</vt:lpstr>
      <vt:lpstr>Korlátolt felelősségű társaság (Kft.) I.</vt:lpstr>
      <vt:lpstr>Korlátolt felelősségű társaság (Kft.) II.</vt:lpstr>
      <vt:lpstr>Részvénytársaság (Rt.) I.</vt:lpstr>
      <vt:lpstr>Részvénytársaság (Rt.) II.</vt:lpstr>
      <vt:lpstr>Részvénytársaság (Rt.) III.</vt:lpstr>
      <vt:lpstr>Egyesülés</vt:lpstr>
      <vt:lpstr>Egyéb, a Gt. hatálya alá nem tartozó, jogi személyiséggel rendelkező  vállalkozási formák</vt:lpstr>
      <vt:lpstr>Egyéb, vállalkozási tevékenységet is folytató szervezetek</vt:lpstr>
      <vt:lpstr>Víziközmű szolgáltatók</vt:lpstr>
      <vt:lpstr>Adók, járulékok, illetékek, díjak</vt:lpstr>
      <vt:lpstr>Az államnak pénzre van szüksége</vt:lpstr>
      <vt:lpstr>Állami bevételek</vt:lpstr>
      <vt:lpstr>Adók csoportosítási elvei</vt:lpstr>
      <vt:lpstr>Vállalkozások könyvelésében leggyakrabban előforduló adók I.</vt:lpstr>
      <vt:lpstr>Általános forgalmi adó (ÁFA)</vt:lpstr>
      <vt:lpstr>Vállalkozások könyvelésében leggyakrabban előforduló adók II.</vt:lpstr>
      <vt:lpstr>Vállalkozások könyvelésében előforduló speciális adók II.</vt:lpstr>
      <vt:lpstr>A benzin kiskereskedelmi árának összetevői</vt:lpstr>
      <vt:lpstr>A munkavállalói jövedelemhez kapcsolódó munkavállalói járulékok</vt:lpstr>
      <vt:lpstr>A munkavállalói jövedelemhez kapcsolódó munkáltatói járulékok</vt:lpstr>
      <vt:lpstr>Vállalkozásokat terhelő egyéb járulékok</vt:lpstr>
      <vt:lpstr>Illetékek</vt:lpstr>
      <vt:lpstr>Díjak</vt:lpstr>
    </vt:vector>
  </TitlesOfParts>
  <Company>Compteur Kft.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Műszaki gazdasági elemzés II.</dc:title>
  <dc:creator>Compteur</dc:creator>
  <cp:lastModifiedBy>Compteur</cp:lastModifiedBy>
  <cp:revision>85</cp:revision>
  <dcterms:created xsi:type="dcterms:W3CDTF">2012-04-16T09:31:04Z</dcterms:created>
  <dcterms:modified xsi:type="dcterms:W3CDTF">2012-04-18T19:38:41Z</dcterms:modified>
</cp:coreProperties>
</file>